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58"/>
  </p:notesMasterIdLst>
  <p:sldIdLst>
    <p:sldId id="256" r:id="rId6"/>
    <p:sldId id="438" r:id="rId7"/>
    <p:sldId id="439" r:id="rId8"/>
    <p:sldId id="441" r:id="rId9"/>
    <p:sldId id="440" r:id="rId10"/>
    <p:sldId id="957" r:id="rId11"/>
    <p:sldId id="442" r:id="rId12"/>
    <p:sldId id="447" r:id="rId13"/>
    <p:sldId id="445" r:id="rId14"/>
    <p:sldId id="446" r:id="rId15"/>
    <p:sldId id="448" r:id="rId16"/>
    <p:sldId id="958" r:id="rId17"/>
    <p:sldId id="449" r:id="rId18"/>
    <p:sldId id="454" r:id="rId19"/>
    <p:sldId id="450" r:id="rId20"/>
    <p:sldId id="453" r:id="rId21"/>
    <p:sldId id="455" r:id="rId22"/>
    <p:sldId id="456" r:id="rId23"/>
    <p:sldId id="457" r:id="rId24"/>
    <p:sldId id="596" r:id="rId25"/>
    <p:sldId id="601" r:id="rId26"/>
    <p:sldId id="597" r:id="rId27"/>
    <p:sldId id="962" r:id="rId28"/>
    <p:sldId id="918" r:id="rId29"/>
    <p:sldId id="959" r:id="rId30"/>
    <p:sldId id="961" r:id="rId31"/>
    <p:sldId id="960" r:id="rId32"/>
    <p:sldId id="458" r:id="rId33"/>
    <p:sldId id="602" r:id="rId34"/>
    <p:sldId id="491" r:id="rId35"/>
    <p:sldId id="595" r:id="rId36"/>
    <p:sldId id="461" r:id="rId37"/>
    <p:sldId id="933" r:id="rId38"/>
    <p:sldId id="953" r:id="rId39"/>
    <p:sldId id="552" r:id="rId40"/>
    <p:sldId id="928" r:id="rId41"/>
    <p:sldId id="476" r:id="rId42"/>
    <p:sldId id="599" r:id="rId43"/>
    <p:sldId id="486" r:id="rId44"/>
    <p:sldId id="600" r:id="rId45"/>
    <p:sldId id="964" r:id="rId46"/>
    <p:sldId id="939" r:id="rId47"/>
    <p:sldId id="917" r:id="rId48"/>
    <p:sldId id="955" r:id="rId49"/>
    <p:sldId id="956" r:id="rId50"/>
    <p:sldId id="483" r:id="rId51"/>
    <p:sldId id="938" r:id="rId52"/>
    <p:sldId id="802" r:id="rId53"/>
    <p:sldId id="598" r:id="rId54"/>
    <p:sldId id="487" r:id="rId55"/>
    <p:sldId id="565" r:id="rId56"/>
    <p:sldId id="564" r:id="rId57"/>
    <p:sldId id="488" r:id="rId58"/>
    <p:sldId id="467" r:id="rId59"/>
    <p:sldId id="468" r:id="rId60"/>
    <p:sldId id="484" r:id="rId61"/>
    <p:sldId id="489" r:id="rId62"/>
    <p:sldId id="490" r:id="rId63"/>
    <p:sldId id="911" r:id="rId64"/>
    <p:sldId id="910" r:id="rId65"/>
    <p:sldId id="492" r:id="rId66"/>
    <p:sldId id="493" r:id="rId67"/>
    <p:sldId id="963" r:id="rId68"/>
    <p:sldId id="916" r:id="rId69"/>
    <p:sldId id="495" r:id="rId70"/>
    <p:sldId id="935" r:id="rId71"/>
    <p:sldId id="936" r:id="rId72"/>
    <p:sldId id="498" r:id="rId73"/>
    <p:sldId id="499" r:id="rId74"/>
    <p:sldId id="610" r:id="rId75"/>
    <p:sldId id="470" r:id="rId76"/>
    <p:sldId id="922" r:id="rId77"/>
    <p:sldId id="497" r:id="rId78"/>
    <p:sldId id="920" r:id="rId79"/>
    <p:sldId id="473" r:id="rId80"/>
    <p:sldId id="934" r:id="rId81"/>
    <p:sldId id="474" r:id="rId82"/>
    <p:sldId id="475" r:id="rId83"/>
    <p:sldId id="510" r:id="rId84"/>
    <p:sldId id="501" r:id="rId85"/>
    <p:sldId id="502" r:id="rId86"/>
    <p:sldId id="509" r:id="rId87"/>
    <p:sldId id="503" r:id="rId88"/>
    <p:sldId id="550" r:id="rId89"/>
    <p:sldId id="587" r:id="rId90"/>
    <p:sldId id="504" r:id="rId91"/>
    <p:sldId id="508" r:id="rId92"/>
    <p:sldId id="547" r:id="rId93"/>
    <p:sldId id="554" r:id="rId94"/>
    <p:sldId id="556" r:id="rId95"/>
    <p:sldId id="555" r:id="rId96"/>
    <p:sldId id="580" r:id="rId97"/>
    <p:sldId id="581" r:id="rId98"/>
    <p:sldId id="582" r:id="rId99"/>
    <p:sldId id="965" r:id="rId100"/>
    <p:sldId id="590" r:id="rId101"/>
    <p:sldId id="571" r:id="rId102"/>
    <p:sldId id="589" r:id="rId103"/>
    <p:sldId id="557" r:id="rId104"/>
    <p:sldId id="926" r:id="rId105"/>
    <p:sldId id="951" r:id="rId106"/>
    <p:sldId id="946" r:id="rId107"/>
    <p:sldId id="945" r:id="rId108"/>
    <p:sldId id="942" r:id="rId109"/>
    <p:sldId id="943" r:id="rId110"/>
    <p:sldId id="944" r:id="rId111"/>
    <p:sldId id="941" r:id="rId112"/>
    <p:sldId id="593" r:id="rId113"/>
    <p:sldId id="594" r:id="rId114"/>
    <p:sldId id="904" r:id="rId115"/>
    <p:sldId id="559" r:id="rId116"/>
    <p:sldId id="558" r:id="rId117"/>
    <p:sldId id="562" r:id="rId118"/>
    <p:sldId id="570" r:id="rId119"/>
    <p:sldId id="575" r:id="rId120"/>
    <p:sldId id="573" r:id="rId121"/>
    <p:sldId id="915" r:id="rId122"/>
    <p:sldId id="576" r:id="rId123"/>
    <p:sldId id="577" r:id="rId124"/>
    <p:sldId id="927" r:id="rId125"/>
    <p:sldId id="837" r:id="rId126"/>
    <p:sldId id="905" r:id="rId127"/>
    <p:sldId id="914" r:id="rId128"/>
    <p:sldId id="517" r:id="rId129"/>
    <p:sldId id="518" r:id="rId130"/>
    <p:sldId id="537" r:id="rId131"/>
    <p:sldId id="523" r:id="rId132"/>
    <p:sldId id="542" r:id="rId133"/>
    <p:sldId id="541" r:id="rId134"/>
    <p:sldId id="538" r:id="rId135"/>
    <p:sldId id="543" r:id="rId136"/>
    <p:sldId id="947" r:id="rId137"/>
    <p:sldId id="948" r:id="rId138"/>
    <p:sldId id="949" r:id="rId139"/>
    <p:sldId id="544" r:id="rId140"/>
    <p:sldId id="950" r:id="rId141"/>
    <p:sldId id="530" r:id="rId142"/>
    <p:sldId id="591" r:id="rId143"/>
    <p:sldId id="925" r:id="rId144"/>
    <p:sldId id="531" r:id="rId145"/>
    <p:sldId id="532" r:id="rId146"/>
    <p:sldId id="528" r:id="rId147"/>
    <p:sldId id="536" r:id="rId148"/>
    <p:sldId id="553" r:id="rId149"/>
    <p:sldId id="952" r:id="rId150"/>
    <p:sldId id="929" r:id="rId151"/>
    <p:sldId id="930" r:id="rId152"/>
    <p:sldId id="931" r:id="rId153"/>
    <p:sldId id="937" r:id="rId154"/>
    <p:sldId id="605" r:id="rId155"/>
    <p:sldId id="606" r:id="rId156"/>
    <p:sldId id="603" r:id="rId15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CC"/>
    <a:srgbClr val="006600"/>
    <a:srgbClr val="080808"/>
    <a:srgbClr val="000000"/>
    <a:srgbClr val="0303DF"/>
    <a:srgbClr val="030DCD"/>
    <a:srgbClr val="E6E6E6"/>
    <a:srgbClr val="FF99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1632" y="102"/>
      </p:cViewPr>
      <p:guideLst>
        <p:guide orient="horz" pos="2170"/>
        <p:guide pos="2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viewProps" Target="viewProps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7AA068-423C-4043-8EE2-1CC6D935DDF0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2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3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525A218-A873-469E-825C-C30A5E80FFDF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180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3360855-BA1B-49D5-B0CD-B5E0CC13AAD6}" type="datetime1">
              <a:rPr lang="zh-CN" altLang="en-US" smtClean="0">
                <a:latin typeface="Arial" charset="0"/>
                <a:ea typeface="宋体" charset="-122"/>
              </a:rPr>
              <a:pPr/>
              <a:t>2022/6/13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AF334-A9C0-438B-84BC-4E279211E2CD}" type="slidenum">
              <a:rPr lang="en-US" altLang="zh-CN" smtClean="0">
                <a:latin typeface="Arial" charset="0"/>
                <a:ea typeface="宋体" charset="-122"/>
              </a:rPr>
              <a:pPr/>
              <a:t>152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01675"/>
            <a:ext cx="4587875" cy="3440113"/>
          </a:xfrm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52925"/>
            <a:ext cx="4995863" cy="4140200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39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" y="2066925"/>
            <a:ext cx="5592763" cy="1384300"/>
          </a:xfrm>
        </p:spPr>
        <p:txBody>
          <a:bodyPr/>
          <a:lstStyle>
            <a:lvl1pPr algn="ctr">
              <a:defRPr sz="4200">
                <a:solidFill>
                  <a:srgbClr val="14729C"/>
                </a:solidFill>
              </a:defRPr>
            </a:lvl1pPr>
          </a:lstStyle>
          <a:p>
            <a:pPr lvl="0"/>
            <a:r>
              <a:rPr lang="zh-CN" noProof="0"/>
              <a:t>单击此处</a:t>
            </a:r>
            <a:br>
              <a:rPr lang="zh-CN" noProof="0"/>
            </a:br>
            <a:r>
              <a:rPr lang="zh-CN" noProof="0"/>
              <a:t>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69875" y="3651250"/>
            <a:ext cx="5588000" cy="54768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BDE14-8C80-49E0-8281-DD5E56F6F558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43EEA-FBC3-4E9A-9C70-438B835BD66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14B56-E0FF-497B-B381-78CDFF87AB4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11875" y="196850"/>
            <a:ext cx="1943100" cy="62642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9400" y="196850"/>
            <a:ext cx="5680075" cy="62642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9AB2-7367-4ECF-93B6-6B5F052EDA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790825" y="2152650"/>
            <a:ext cx="5870575" cy="49688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000">
                <a:solidFill>
                  <a:srgbClr val="6C6F72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4103" name="KSO_BT1"/>
          <p:cNvSpPr>
            <a:spLocks noGrp="1" noChangeArrowheads="1"/>
          </p:cNvSpPr>
          <p:nvPr>
            <p:ph type="ctrTitle"/>
          </p:nvPr>
        </p:nvSpPr>
        <p:spPr>
          <a:xfrm>
            <a:off x="2787650" y="1258888"/>
            <a:ext cx="5884863" cy="8636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EB33F-0483-43C6-847F-6D3BDF8997C4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24BC01-715A-404A-AF8C-083EFE472DA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2F74B-3F9D-4EC0-BB27-2C8E829D834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4A8C-293A-4006-9D11-27F066922CD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133475"/>
            <a:ext cx="4030663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133475"/>
            <a:ext cx="4032250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30462-3FE9-4AC9-87A4-B13B8F51DD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57C7-BE4D-4CC7-9A6F-784CBE1E440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11F1-C7D5-4B5F-82C4-FED058A43FE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CF258-373D-47B5-9224-E86B2421108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A255-05C8-4069-A9CB-54077EFAD0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F85F4-ED83-48A5-8EDD-7FC59D04590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1975-133D-44B7-B5F6-02DDCE1C68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0EE-11E1-4E01-A713-4C0B0435826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14313"/>
            <a:ext cx="2052638" cy="6019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214313"/>
            <a:ext cx="6010275" cy="6019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740C7-CC37-4ABD-A9FF-809B75CEBA0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17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数据 4"/>
          <p:cNvSpPr>
            <a:spLocks noChangeArrowheads="1"/>
          </p:cNvSpPr>
          <p:nvPr/>
        </p:nvSpPr>
        <p:spPr bwMode="auto">
          <a:xfrm>
            <a:off x="2857500" y="0"/>
            <a:ext cx="6286500" cy="6858000"/>
          </a:xfrm>
          <a:prstGeom prst="flowChartInputOutput">
            <a:avLst/>
          </a:prstGeom>
          <a:solidFill>
            <a:srgbClr val="FDD76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z="1300">
              <a:solidFill>
                <a:srgbClr val="5F5F5F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300163"/>
            <a:ext cx="4070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417888" y="5014913"/>
            <a:ext cx="4735512" cy="547687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615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408363" y="3463925"/>
            <a:ext cx="4737100" cy="1470025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93455-07EA-47DB-90C0-E7E423CB59B6}" type="datetime1">
              <a:rPr lang="zh-CN" altLang="en-US"/>
              <a:t>2022/6/13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38A0BD-2BD5-4CDD-949A-399040E1F3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C3199-1AFA-4954-9CC4-12638459641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91B2-E5C4-4716-B26B-E0118C8D48E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76375"/>
            <a:ext cx="3927475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76375"/>
            <a:ext cx="3929062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6133-FFB4-4B05-84EA-663E62FDFBC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27019-1451-45BD-B61C-7AF55C70AA4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6A8A5-509F-4FF4-914B-DE7911A9FDC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0D63B-70E4-448C-A960-B7BCA42D54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BF970-60AF-4DAF-9E35-50708D19D96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BC4C-21CF-455E-B095-424B494E97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8D181-3281-4E13-887C-32993C8F81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C5-1729-4024-A363-B97A4567CA7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68300"/>
            <a:ext cx="2001837" cy="59880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68300"/>
            <a:ext cx="5854700" cy="59880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0E7CA-17FA-457E-94D8-9BF9C622018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矩形 12"/>
          <p:cNvGrpSpPr/>
          <p:nvPr userDrawn="1"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13"/>
          <p:cNvGrpSpPr/>
          <p:nvPr userDrawn="1"/>
        </p:nvGrpSpPr>
        <p:grpSpPr bwMode="auto">
          <a:xfrm>
            <a:off x="0" y="263525"/>
            <a:ext cx="9144000" cy="4676775"/>
            <a:chOff x="0" y="0"/>
            <a:chExt cx="12192000" cy="4677534"/>
          </a:xfrm>
        </p:grpSpPr>
        <p:grpSp>
          <p:nvGrpSpPr>
            <p:cNvPr id="8" name="Freeform 5"/>
            <p:cNvGrpSpPr/>
            <p:nvPr userDrawn="1"/>
          </p:nvGrpSpPr>
          <p:grpSpPr bwMode="auto">
            <a:xfrm>
              <a:off x="0" y="-1059"/>
              <a:ext cx="12200128" cy="2353056"/>
              <a:chOff x="0" y="0"/>
              <a:chExt cx="9150096" cy="2353056"/>
            </a:xfrm>
          </p:grpSpPr>
          <p:pic>
            <p:nvPicPr>
              <p:cNvPr id="17" name="Freeform 5"/>
              <p:cNvPicPr>
                <a:picLocks noEditPoints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0096" cy="23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0" y="1059"/>
                <a:ext cx="9144000" cy="2353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0" y="2362583"/>
              <a:ext cx="12192000" cy="1714778"/>
            </a:xfrm>
            <a:prstGeom prst="rect">
              <a:avLst/>
            </a:prstGeom>
            <a:solidFill>
              <a:srgbClr val="28A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>
              <a:off x="0" y="4110425"/>
              <a:ext cx="12192000" cy="0"/>
            </a:xfrm>
            <a:prstGeom prst="line">
              <a:avLst/>
            </a:prstGeom>
            <a:noFill/>
            <a:ln w="19050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7"/>
            <p:cNvCxnSpPr>
              <a:cxnSpLocks noChangeShapeType="1"/>
            </p:cNvCxnSpPr>
            <p:nvPr/>
          </p:nvCxnSpPr>
          <p:spPr bwMode="auto">
            <a:xfrm>
              <a:off x="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8"/>
            <p:cNvCxnSpPr>
              <a:cxnSpLocks noChangeShapeType="1"/>
            </p:cNvCxnSpPr>
            <p:nvPr/>
          </p:nvCxnSpPr>
          <p:spPr bwMode="auto">
            <a:xfrm>
              <a:off x="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9"/>
            <p:cNvCxnSpPr>
              <a:cxnSpLocks noChangeShapeType="1"/>
            </p:cNvCxnSpPr>
            <p:nvPr/>
          </p:nvCxnSpPr>
          <p:spPr bwMode="auto">
            <a:xfrm>
              <a:off x="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0"/>
            <p:cNvCxnSpPr>
              <a:cxnSpLocks noChangeShapeType="1"/>
            </p:cNvCxnSpPr>
            <p:nvPr/>
          </p:nvCxnSpPr>
          <p:spPr bwMode="auto">
            <a:xfrm>
              <a:off x="787200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1"/>
            <p:cNvCxnSpPr>
              <a:cxnSpLocks noChangeShapeType="1"/>
            </p:cNvCxnSpPr>
            <p:nvPr/>
          </p:nvCxnSpPr>
          <p:spPr bwMode="auto">
            <a:xfrm>
              <a:off x="787200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2"/>
            <p:cNvCxnSpPr>
              <a:cxnSpLocks noChangeShapeType="1"/>
            </p:cNvCxnSpPr>
            <p:nvPr/>
          </p:nvCxnSpPr>
          <p:spPr bwMode="auto">
            <a:xfrm>
              <a:off x="787200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8900" cy="466725"/>
          </a:xfrm>
        </p:spPr>
        <p:txBody>
          <a:bodyPr/>
          <a:lstStyle>
            <a:lvl1pPr algn="ctr">
              <a:buFont typeface="Wingdings 2" panose="05020102010507070707" pitchFamily="18" charset="2"/>
              <a:buNone/>
              <a:defRPr sz="16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821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714375" y="3140075"/>
            <a:ext cx="7772400" cy="71755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19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B9122-6204-415B-9B63-767BCB80D292}" type="datetime1">
              <a:rPr lang="zh-CN" altLang="en-US"/>
              <a:t>2022/6/13</a:t>
            </a:fld>
            <a:endParaRPr lang="en-US"/>
          </a:p>
        </p:txBody>
      </p:sp>
      <p:sp>
        <p:nvSpPr>
          <p:cNvPr id="20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50EEA-FF4E-41D5-AF69-6EEADFA6D3D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9441-A55F-43EA-A8B0-412ADF2DBC6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DB7A-EFF0-4FC6-B595-90C21978006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692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D5673-5430-4CAF-80D3-E7AE5060CFA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5A6FA-2176-4BCE-AD9F-89675A8CFB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50DC-0878-4B08-A8DF-B0618002FCC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54100"/>
            <a:ext cx="3811588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3388" y="1054100"/>
            <a:ext cx="3811587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ED28-B741-4EF3-8A85-476A8059E05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7DB4-EE38-47B9-960D-23808051C6B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79915-1CD2-4D16-B500-B5490E9364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697E-D45A-4E7C-81FC-4060FFD7AB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6216-539C-4C56-A730-F6A42213F0E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55588"/>
            <a:ext cx="2022475" cy="62245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55588"/>
            <a:ext cx="5915025" cy="62245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01A58-410C-44AE-B15D-E703576B05E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FB04E6-15E7-4B8F-90D0-171B26AEC6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9163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23794-493B-4D99-8765-652CEE1D4F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0819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eaLnBrk="1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eaLnBrk="1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8908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010465"/>
            <a:ext cx="8636000" cy="4972050"/>
          </a:xfrm>
        </p:spPr>
        <p:txBody>
          <a:bodyPr/>
          <a:lstStyle>
            <a:lvl1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/>
            </a:lvl1pPr>
            <a:lvl2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  <a:defRPr/>
            </a:lvl2pPr>
            <a:lvl3pPr eaLnBrk="1">
              <a:lnSpc>
                <a:spcPct val="130000"/>
              </a:lnSpc>
              <a:spcBef>
                <a:spcPts val="0"/>
              </a:spcBef>
              <a:defRPr/>
            </a:lvl3pPr>
            <a:lvl4pPr eaLnBrk="1">
              <a:lnSpc>
                <a:spcPct val="130000"/>
              </a:lnSpc>
              <a:spcBef>
                <a:spcPts val="0"/>
              </a:spcBef>
              <a:defRPr/>
            </a:lvl4pPr>
            <a:lvl5pPr eaLnBrk="1">
              <a:lnSpc>
                <a:spcPct val="13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Text Box 17"/>
          <p:cNvSpPr txBox="1">
            <a:spLocks noChangeArrowheads="1"/>
          </p:cNvSpPr>
          <p:nvPr userDrawn="1"/>
        </p:nvSpPr>
        <p:spPr bwMode="auto">
          <a:xfrm>
            <a:off x="50800" y="6481763"/>
            <a:ext cx="90678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  <a:defRPr/>
            </a:pPr>
            <a:fld id="{380602F7-2D1E-4BA3-9157-D4E968859D90}" type="slidenum">
              <a:rPr lang="zh-CN" altLang="en-US" sz="1600" b="1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r>
              <a:rPr lang="zh-CN" altLang="en-US" sz="1600" b="1" dirty="0">
                <a:solidFill>
                  <a:srgbClr val="FFFFFF"/>
                </a:solidFill>
              </a:rPr>
              <a:t> </a:t>
            </a:r>
            <a:endParaRPr lang="zh-CN" altLang="zh-CN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8671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6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735603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127B-0938-4893-96C2-5BF3E99308B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0FF57203-C35C-4101-BB59-5D58D06E0BA5}" type="slidenum"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900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fld id="{9FC7E16D-5A04-4A97-B5EF-ADB58EFF5016}" type="slidenum">
              <a:rPr lang="zh-CN" altLang="en-US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9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3F5A-A092-4D93-92E7-775B571A6B0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7056-C575-41A5-9FC0-1A2A3B26D7C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6A6E2-01AE-4F33-B1C1-84244AF65CD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0B0EB-A491-48EF-BEE0-B90804C1504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0"/>
            <a:ext cx="394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725" y="196850"/>
            <a:ext cx="6400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KSO_BC1"/>
          <p:cNvSpPr>
            <a:spLocks noGrp="1" noChangeArrowheads="1"/>
          </p:cNvSpPr>
          <p:nvPr>
            <p:ph type="body" idx="9"/>
          </p:nvPr>
        </p:nvSpPr>
        <p:spPr bwMode="auto">
          <a:xfrm>
            <a:off x="279400" y="1054100"/>
            <a:ext cx="7775575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2022/6/13</a:t>
            </a:fld>
            <a:endParaRPr lang="en-US"/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05EA6D-0A8A-47D3-AD10-1EDF3BDE7BA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1A93C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57505" indent="-357505" algn="just" rtl="0" fontAlgn="base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anose="05000000000000000000" pitchFamily="2" charset="2"/>
        <a:buChar char="m"/>
        <a:defRPr sz="2000" kern="1200">
          <a:solidFill>
            <a:srgbClr val="1A93C8"/>
          </a:solidFill>
          <a:latin typeface="+mn-lt"/>
          <a:ea typeface="+mn-ea"/>
          <a:cs typeface="+mn-cs"/>
        </a:defRPr>
      </a:lvl1pPr>
      <a:lvl2pPr marL="357505" indent="-357505" algn="l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anose="02010509060101010101" pitchFamily="49" charset="-122"/>
        <a:buChar char=" "/>
        <a:defRPr sz="1600" kern="120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 noChangeAspect="1"/>
          </p:cNvGrpSpPr>
          <p:nvPr/>
        </p:nvGrpSpPr>
        <p:grpSpPr bwMode="auto">
          <a:xfrm>
            <a:off x="-3175" y="12700"/>
            <a:ext cx="9144000" cy="6858000"/>
            <a:chOff x="0" y="0"/>
            <a:chExt cx="7850038" cy="5887529"/>
          </a:xfrm>
        </p:grpSpPr>
        <p:pic>
          <p:nvPicPr>
            <p:cNvPr id="2051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151"/>
            <a:stretch>
              <a:fillRect/>
            </a:stretch>
          </p:blipFill>
          <p:spPr bwMode="auto">
            <a:xfrm>
              <a:off x="3925019" y="0"/>
              <a:ext cx="3925019" cy="5887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310"/>
            <a:stretch>
              <a:fillRect/>
            </a:stretch>
          </p:blipFill>
          <p:spPr bwMode="auto">
            <a:xfrm flipH="1">
              <a:off x="0" y="0"/>
              <a:ext cx="3925019" cy="587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2022/6/13</a:t>
            </a:fld>
            <a:endParaRPr 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8345E7-2928-4024-B92D-DE6894893D24}" type="slidenum">
              <a:rPr lang="zh-CN" altLang="en-US"/>
              <a:t>‹#›</a:t>
            </a:fld>
            <a:endParaRPr lang="en-US"/>
          </a:p>
        </p:txBody>
      </p:sp>
      <p:sp>
        <p:nvSpPr>
          <p:cNvPr id="2056" name="KSO_BC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7675" y="1133475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57" name="KSO_BT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47675" y="214313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E5A997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1476375"/>
            <a:ext cx="80089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12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2022/6/13</a:t>
            </a:fld>
            <a:endParaRPr lang="en-US"/>
          </a:p>
        </p:txBody>
      </p:sp>
      <p:sp>
        <p:nvSpPr>
          <p:cNvPr id="512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403975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8672DB-A52B-402A-AC56-6EAF7309D802}" type="slidenum">
              <a:rPr lang="zh-CN" altLang="en-US"/>
              <a:t>‹#›</a:t>
            </a:fld>
            <a:endParaRPr lang="en-US"/>
          </a:p>
        </p:txBody>
      </p:sp>
      <p:sp>
        <p:nvSpPr>
          <p:cNvPr id="3079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566738" y="368300"/>
            <a:ext cx="8008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66700" indent="-266700"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2"/>
        </a:buClr>
        <a:buSzPct val="80000"/>
        <a:buFont typeface="Wingdings 2" panose="05020102010507070707" pitchFamily="18" charset="2"/>
        <a:buChar char="ö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66700" indent="-266700" algn="l" defTabSz="685800" rtl="0" fontAlgn="base">
        <a:lnSpc>
          <a:spcPct val="130000"/>
        </a:lnSpc>
        <a:spcBef>
          <a:spcPct val="0"/>
        </a:spcBef>
        <a:spcAft>
          <a:spcPct val="0"/>
        </a:spcAft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500" kern="1200">
          <a:solidFill>
            <a:srgbClr val="303030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矩形 11"/>
          <p:cNvGrpSpPr/>
          <p:nvPr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4099" name="矩形 11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sp>
        <p:nvSpPr>
          <p:cNvPr id="410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5775" y="1135063"/>
            <a:ext cx="808990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宋体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宋体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宋体" panose="02010600030101010101" pitchFamily="2" charset="-122"/>
              </a:rPr>
              <a:t>第四级</a:t>
            </a:r>
          </a:p>
        </p:txBody>
      </p:sp>
      <p:sp>
        <p:nvSpPr>
          <p:cNvPr id="717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2022/6/13</a:t>
            </a:fld>
            <a:endParaRPr lang="en-US"/>
          </a:p>
        </p:txBody>
      </p:sp>
      <p:sp>
        <p:nvSpPr>
          <p:cNvPr id="717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5087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4DC649-F695-46C3-B7FF-3FC4AA7FFBA1}" type="slidenum">
              <a:rPr lang="zh-CN" altLang="en-US"/>
              <a:t>‹#›</a:t>
            </a:fld>
            <a:endParaRPr lang="en-US"/>
          </a:p>
        </p:txBody>
      </p:sp>
      <p:sp>
        <p:nvSpPr>
          <p:cNvPr id="4105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cxnSp>
        <p:nvCxnSpPr>
          <p:cNvPr id="4106" name="直接连接符 8"/>
          <p:cNvCxnSpPr>
            <a:cxnSpLocks noChangeShapeType="1"/>
          </p:cNvCxnSpPr>
          <p:nvPr/>
        </p:nvCxnSpPr>
        <p:spPr bwMode="auto">
          <a:xfrm flipH="1">
            <a:off x="57150" y="6480175"/>
            <a:ext cx="8980488" cy="0"/>
          </a:xfrm>
          <a:prstGeom prst="line">
            <a:avLst/>
          </a:prstGeom>
          <a:noFill/>
          <a:ln w="15875">
            <a:solidFill>
              <a:srgbClr val="28A9D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7" name="Freeform 5"/>
          <p:cNvGrpSpPr/>
          <p:nvPr/>
        </p:nvGrpSpPr>
        <p:grpSpPr bwMode="auto">
          <a:xfrm>
            <a:off x="5595938" y="5657850"/>
            <a:ext cx="3194050" cy="822325"/>
            <a:chOff x="0" y="0"/>
            <a:chExt cx="2012" cy="518"/>
          </a:xfrm>
        </p:grpSpPr>
        <p:pic>
          <p:nvPicPr>
            <p:cNvPr id="4108" name="Freeform 5"/>
            <p:cNvPicPr>
              <a:picLocks noEditPoints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-1" y="1"/>
              <a:ext cx="2009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10" name="任意多边形 10"/>
          <p:cNvSpPr>
            <a:spLocks noChangeArrowheads="1"/>
          </p:cNvSpPr>
          <p:nvPr/>
        </p:nvSpPr>
        <p:spPr bwMode="auto">
          <a:xfrm flipV="1">
            <a:off x="244475" y="423863"/>
            <a:ext cx="8977313" cy="431800"/>
          </a:xfrm>
          <a:custGeom>
            <a:avLst/>
            <a:gdLst>
              <a:gd name="T0" fmla="*/ 167822 w 11969073"/>
              <a:gd name="T1" fmla="*/ 524933 h 524933"/>
              <a:gd name="T2" fmla="*/ 168846 w 11969073"/>
              <a:gd name="T3" fmla="*/ 524933 h 524933"/>
              <a:gd name="T4" fmla="*/ 168846 w 11969073"/>
              <a:gd name="T5" fmla="*/ 14598 h 524933"/>
              <a:gd name="T6" fmla="*/ 1386790 w 11969073"/>
              <a:gd name="T7" fmla="*/ 14598 h 524933"/>
              <a:gd name="T8" fmla="*/ 11969073 w 11969073"/>
              <a:gd name="T9" fmla="*/ 0 h 524933"/>
              <a:gd name="T10" fmla="*/ 167822 w 11969073"/>
              <a:gd name="T11" fmla="*/ 0 h 524933"/>
              <a:gd name="T12" fmla="*/ 152999 w 11969073"/>
              <a:gd name="T13" fmla="*/ 0 h 524933"/>
              <a:gd name="T14" fmla="*/ 152999 w 11969073"/>
              <a:gd name="T15" fmla="*/ 507260 h 524933"/>
              <a:gd name="T16" fmla="*/ 107280 w 11969073"/>
              <a:gd name="T17" fmla="*/ 507260 h 524933"/>
              <a:gd name="T18" fmla="*/ 107280 w 11969073"/>
              <a:gd name="T19" fmla="*/ 0 h 524933"/>
              <a:gd name="T20" fmla="*/ 0 w 11969073"/>
              <a:gd name="T21" fmla="*/ 0 h 524933"/>
              <a:gd name="T22" fmla="*/ 0 w 11969073"/>
              <a:gd name="T23" fmla="*/ 524932 h 524933"/>
              <a:gd name="T24" fmla="*/ 33834 w 11969073"/>
              <a:gd name="T25" fmla="*/ 524932 h 524933"/>
              <a:gd name="T26" fmla="*/ 33834 w 11969073"/>
              <a:gd name="T27" fmla="*/ 23810 h 524933"/>
              <a:gd name="T28" fmla="*/ 79553 w 11969073"/>
              <a:gd name="T29" fmla="*/ 23810 h 524933"/>
              <a:gd name="T30" fmla="*/ 79553 w 11969073"/>
              <a:gd name="T31" fmla="*/ 524932 h 524933"/>
              <a:gd name="T32" fmla="*/ 167822 w 11969073"/>
              <a:gd name="T33" fmla="*/ 524932 h 524933"/>
              <a:gd name="T34" fmla="*/ 167822 w 11969073"/>
              <a:gd name="T35" fmla="*/ 524933 h 52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9073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1969073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2" r:id="rId12"/>
    <p:sldLayoutId id="2147483703" r:id="rId13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1A93C8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"/>
        <a:defRPr sz="2400" kern="1200">
          <a:solidFill>
            <a:srgbClr val="1A93C8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342900" algn="l" defTabSz="685800" rtl="0" fontAlgn="base">
        <a:lnSpc>
          <a:spcPct val="130000"/>
        </a:lnSpc>
        <a:spcBef>
          <a:spcPct val="0"/>
        </a:spcBef>
        <a:spcAft>
          <a:spcPct val="0"/>
        </a:spcAft>
        <a:buSzPct val="80000"/>
        <a:buFont typeface="Wingdings" panose="05000000000000000000" pitchFamily="2" charset="2"/>
        <a:buChar char="ü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7F7F7F"/>
          </a:solidFill>
          <a:latin typeface="+mn-lt"/>
          <a:ea typeface="幼圆" panose="02010509060101010101" pitchFamily="49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2" descr="aaaa00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19063"/>
            <a:ext cx="85471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096963"/>
            <a:ext cx="863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92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Ø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800000"/>
        </a:buClr>
        <a:buFont typeface="Wingdings" pitchFamily="2" charset="2"/>
        <a:buChar char="l"/>
        <a:defRPr sz="2400" b="1">
          <a:solidFill>
            <a:srgbClr val="00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þ"/>
        <a:defRPr sz="2400" b="1">
          <a:solidFill>
            <a:srgbClr val="A854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Blip>
          <a:blip r:embed="rId9"/>
        </a:buBlip>
        <a:defRPr sz="1600" b="1">
          <a:solidFill>
            <a:srgbClr val="800080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tags" Target="../tags/tag80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31" Type="http://schemas.openxmlformats.org/officeDocument/2006/relationships/image" Target="../media/image23.tmp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tags" Target="../tags/tag100.xml"/><Relationship Id="rId26" Type="http://schemas.openxmlformats.org/officeDocument/2006/relationships/tags" Target="../tags/tag108.xml"/><Relationship Id="rId3" Type="http://schemas.openxmlformats.org/officeDocument/2006/relationships/tags" Target="../tags/tag85.xml"/><Relationship Id="rId21" Type="http://schemas.openxmlformats.org/officeDocument/2006/relationships/tags" Target="../tags/tag103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tags" Target="../tags/tag99.xml"/><Relationship Id="rId25" Type="http://schemas.openxmlformats.org/officeDocument/2006/relationships/tags" Target="../tags/tag107.xml"/><Relationship Id="rId2" Type="http://schemas.openxmlformats.org/officeDocument/2006/relationships/tags" Target="../tags/tag84.xml"/><Relationship Id="rId16" Type="http://schemas.openxmlformats.org/officeDocument/2006/relationships/tags" Target="../tags/tag98.xml"/><Relationship Id="rId20" Type="http://schemas.openxmlformats.org/officeDocument/2006/relationships/tags" Target="../tags/tag102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tags" Target="../tags/tag106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23" Type="http://schemas.openxmlformats.org/officeDocument/2006/relationships/tags" Target="../tags/tag105.xml"/><Relationship Id="rId28" Type="http://schemas.openxmlformats.org/officeDocument/2006/relationships/tags" Target="../tags/tag110.xml"/><Relationship Id="rId10" Type="http://schemas.openxmlformats.org/officeDocument/2006/relationships/tags" Target="../tags/tag92.xml"/><Relationship Id="rId19" Type="http://schemas.openxmlformats.org/officeDocument/2006/relationships/tags" Target="../tags/tag101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Relationship Id="rId22" Type="http://schemas.openxmlformats.org/officeDocument/2006/relationships/tags" Target="../tags/tag104.xml"/><Relationship Id="rId27" Type="http://schemas.openxmlformats.org/officeDocument/2006/relationships/tags" Target="../tags/tag109.xml"/><Relationship Id="rId30" Type="http://schemas.openxmlformats.org/officeDocument/2006/relationships/image" Target="../media/image23.tmp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" Type="http://schemas.openxmlformats.org/officeDocument/2006/relationships/tags" Target="../tags/tag113.xml"/><Relationship Id="rId21" Type="http://schemas.openxmlformats.org/officeDocument/2006/relationships/tags" Target="../tags/tag131.xml"/><Relationship Id="rId34" Type="http://schemas.openxmlformats.org/officeDocument/2006/relationships/image" Target="../media/image36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image" Target="../media/image31.pn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23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image" Target="../media/image300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12.xml"/><Relationship Id="rId35" Type="http://schemas.openxmlformats.org/officeDocument/2006/relationships/image" Target="../media/image23.tmp"/><Relationship Id="rId8" Type="http://schemas.openxmlformats.org/officeDocument/2006/relationships/tags" Target="../tags/tag118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26" Type="http://schemas.openxmlformats.org/officeDocument/2006/relationships/tags" Target="../tags/tag164.xml"/><Relationship Id="rId3" Type="http://schemas.openxmlformats.org/officeDocument/2006/relationships/tags" Target="../tags/tag141.xml"/><Relationship Id="rId21" Type="http://schemas.openxmlformats.org/officeDocument/2006/relationships/tags" Target="../tags/tag159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tags" Target="../tags/tag158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10" Type="http://schemas.openxmlformats.org/officeDocument/2006/relationships/tags" Target="../tags/tag148.xml"/><Relationship Id="rId19" Type="http://schemas.openxmlformats.org/officeDocument/2006/relationships/tags" Target="../tags/tag157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image" Target="../media/image23.tmp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3.png"/><Relationship Id="rId21" Type="http://schemas.openxmlformats.org/officeDocument/2006/relationships/tags" Target="../tags/tag21.xml"/><Relationship Id="rId34" Type="http://schemas.openxmlformats.org/officeDocument/2006/relationships/tags" Target="../tags/tag5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200.png"/><Relationship Id="rId38" Type="http://schemas.openxmlformats.org/officeDocument/2006/relationships/tags" Target="../tags/tag1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41" Type="http://schemas.openxmlformats.org/officeDocument/2006/relationships/image" Target="../media/image23.tm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4.xml"/><Relationship Id="rId37" Type="http://schemas.openxmlformats.org/officeDocument/2006/relationships/image" Target="../media/image220.png"/><Relationship Id="rId40" Type="http://schemas.openxmlformats.org/officeDocument/2006/relationships/image" Target="../media/image24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40.xml"/><Relationship Id="rId36" Type="http://schemas.openxmlformats.org/officeDocument/2006/relationships/tags" Target="../tags/tag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9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.xml"/><Relationship Id="rId35" Type="http://schemas.openxmlformats.org/officeDocument/2006/relationships/image" Target="../media/image211.pn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40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image" Target="../media/image23.tmp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slideLayout" Target="../slideLayouts/slideLayout40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26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887" y="2677886"/>
            <a:ext cx="8501742" cy="100148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</a:rPr>
              <a:t>计算导论与程序设计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657" y="4674177"/>
            <a:ext cx="3909580" cy="466725"/>
          </a:xfrm>
        </p:spPr>
        <p:txBody>
          <a:bodyPr/>
          <a:lstStyle/>
          <a:p>
            <a:r>
              <a:rPr lang="zh-CN" altLang="en-US" sz="2400" dirty="0"/>
              <a:t>变量、代数与</a:t>
            </a:r>
            <a:endParaRPr lang="en-US" altLang="zh-CN" sz="2400" dirty="0"/>
          </a:p>
          <a:p>
            <a:r>
              <a:rPr lang="zh-CN" altLang="en-US" sz="2400" dirty="0"/>
              <a:t>计算机解题</a:t>
            </a:r>
          </a:p>
        </p:txBody>
      </p:sp>
      <p:pic>
        <p:nvPicPr>
          <p:cNvPr id="4" name="Picture 2" descr="http://www.sdu.edu.cn/2010/images/top222.jpg"/>
          <p:cNvPicPr>
            <a:picLocks noChangeAspect="1" noChangeArrowheads="1"/>
          </p:cNvPicPr>
          <p:nvPr/>
        </p:nvPicPr>
        <p:blipFill>
          <a:blip r:embed="rId2" cstate="print"/>
          <a:srcRect b="9109"/>
          <a:stretch>
            <a:fillRect/>
          </a:stretch>
        </p:blipFill>
        <p:spPr bwMode="auto">
          <a:xfrm>
            <a:off x="0" y="0"/>
            <a:ext cx="9144000" cy="2547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7121"/>
            <a:ext cx="8089900" cy="5345112"/>
          </a:xfrm>
        </p:spPr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>
                <a:solidFill>
                  <a:srgbClr val="0000CC"/>
                </a:solidFill>
              </a:rPr>
              <a:t>声明</a:t>
            </a:r>
            <a:r>
              <a:rPr lang="zh-CN" altLang="en-US" sz="1800" dirty="0">
                <a:solidFill>
                  <a:srgbClr val="0000CC"/>
                </a:solidFill>
              </a:rPr>
              <a:t>执行部分要使用</a:t>
            </a:r>
            <a:r>
              <a:rPr lang="zh-CN" altLang="en-US" sz="1800" dirty="0" smtClean="0">
                <a:solidFill>
                  <a:srgbClr val="0000CC"/>
                </a:solidFill>
              </a:rPr>
              <a:t>的变量或函数</a:t>
            </a:r>
            <a:endParaRPr lang="en-US" altLang="en-US" sz="18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           </a:t>
            </a:r>
            <a:r>
              <a:rPr lang="en-US" altLang="en-US" sz="1600" dirty="0">
                <a:solidFill>
                  <a:srgbClr val="000000"/>
                </a:solidFill>
              </a:rPr>
              <a:t>float </a:t>
            </a:r>
            <a:r>
              <a:rPr lang="en-US" altLang="en-US" sz="1600" dirty="0" err="1">
                <a:solidFill>
                  <a:srgbClr val="000000"/>
                </a:solidFill>
              </a:rPr>
              <a:t>ApplePrice</a:t>
            </a:r>
            <a:r>
              <a:rPr lang="en-US" altLang="en-US" sz="1600" dirty="0">
                <a:solidFill>
                  <a:srgbClr val="000000"/>
                </a:solidFill>
              </a:rPr>
              <a:t>=3.5;</a:t>
            </a: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en-US" sz="1600" dirty="0" smtClean="0">
                <a:solidFill>
                  <a:srgbClr val="000000"/>
                </a:solidFill>
              </a:rPr>
              <a:t>//</a:t>
            </a:r>
            <a:r>
              <a:rPr lang="zh-CN" altLang="en-US" sz="1600" dirty="0" smtClean="0">
                <a:solidFill>
                  <a:srgbClr val="000000"/>
                </a:solidFill>
              </a:rPr>
              <a:t>变量</a:t>
            </a:r>
            <a:r>
              <a:rPr lang="en-US" altLang="en-US" sz="1600" dirty="0" smtClean="0">
                <a:solidFill>
                  <a:srgbClr val="000000"/>
                </a:solidFill>
              </a:rPr>
              <a:t>1</a:t>
            </a:r>
            <a:r>
              <a:rPr lang="en-US" altLang="en-US" sz="1600" dirty="0">
                <a:solidFill>
                  <a:srgbClr val="000000"/>
                </a:solidFill>
              </a:rPr>
              <a:t>（苹果单价，3.5元/</a:t>
            </a:r>
            <a:r>
              <a:rPr lang="en-US" altLang="en-US" sz="1600" dirty="0" err="1">
                <a:solidFill>
                  <a:srgbClr val="000000"/>
                </a:solidFill>
              </a:rPr>
              <a:t>公斤</a:t>
            </a:r>
            <a:r>
              <a:rPr lang="en-US" altLang="en-US" sz="16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           float </a:t>
            </a:r>
            <a:r>
              <a:rPr lang="en-US" altLang="en-US" sz="1600" dirty="0" err="1">
                <a:solidFill>
                  <a:srgbClr val="000000"/>
                </a:solidFill>
              </a:rPr>
              <a:t>BananaPrice</a:t>
            </a:r>
            <a:r>
              <a:rPr lang="en-US" altLang="en-US" sz="1600" dirty="0">
                <a:solidFill>
                  <a:srgbClr val="000000"/>
                </a:solidFill>
              </a:rPr>
              <a:t>=4.2;</a:t>
            </a: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变量</a:t>
            </a:r>
            <a:r>
              <a:rPr lang="en-US" altLang="en-US" sz="1600" dirty="0" smtClean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（香蕉单价，4.2元/</a:t>
            </a:r>
            <a:r>
              <a:rPr lang="en-US" altLang="en-US" sz="1600" dirty="0" err="1">
                <a:solidFill>
                  <a:srgbClr val="000000"/>
                </a:solidFill>
              </a:rPr>
              <a:t>公斤</a:t>
            </a:r>
            <a:r>
              <a:rPr lang="en-US" altLang="en-US" sz="16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           float </a:t>
            </a:r>
            <a:r>
              <a:rPr lang="en-US" altLang="en-US" sz="16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600" dirty="0">
                <a:solidFill>
                  <a:srgbClr val="000000"/>
                </a:solidFill>
              </a:rPr>
              <a:t>=0.0;</a:t>
            </a:r>
            <a:r>
              <a:rPr lang="en-US" altLang="zh-CN" sz="1600" dirty="0">
                <a:solidFill>
                  <a:srgbClr val="000000"/>
                </a:solidFill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变量</a:t>
            </a:r>
            <a:r>
              <a:rPr lang="en-US" altLang="en-US" sz="1600" dirty="0" smtClean="0">
                <a:solidFill>
                  <a:srgbClr val="000000"/>
                </a:solidFill>
              </a:rPr>
              <a:t>3</a:t>
            </a:r>
            <a:r>
              <a:rPr lang="en-US" altLang="en-US" sz="1600" dirty="0">
                <a:solidFill>
                  <a:srgbClr val="000000"/>
                </a:solidFill>
              </a:rPr>
              <a:t>（苹果重量，初始化为0）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    </a:t>
            </a:r>
            <a:r>
              <a:rPr lang="en-US" altLang="en-US" sz="1600" dirty="0" smtClean="0">
                <a:solidFill>
                  <a:srgbClr val="000000"/>
                </a:solidFill>
              </a:rPr>
              <a:t>float </a:t>
            </a:r>
            <a:r>
              <a:rPr lang="en-US" altLang="en-US" sz="16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600" dirty="0">
                <a:solidFill>
                  <a:srgbClr val="000000"/>
                </a:solidFill>
              </a:rPr>
              <a:t>=0.0;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变量</a:t>
            </a:r>
            <a:r>
              <a:rPr lang="en-US" altLang="en-US" sz="1600" dirty="0" smtClean="0">
                <a:solidFill>
                  <a:srgbClr val="000000"/>
                </a:solidFill>
              </a:rPr>
              <a:t>4</a:t>
            </a:r>
            <a:r>
              <a:rPr lang="en-US" altLang="en-US" sz="1600" dirty="0">
                <a:solidFill>
                  <a:srgbClr val="000000"/>
                </a:solidFill>
              </a:rPr>
              <a:t>（香蕉重量，初始化为0）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           float </a:t>
            </a:r>
            <a:r>
              <a:rPr lang="en-US" altLang="en-US" sz="1600" dirty="0">
                <a:solidFill>
                  <a:srgbClr val="000000"/>
                </a:solidFill>
              </a:rPr>
              <a:t>Total=0.0;	       </a:t>
            </a:r>
            <a:r>
              <a:rPr lang="en-US" alt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变量</a:t>
            </a:r>
            <a:r>
              <a:rPr lang="en-US" altLang="en-US" sz="1600" dirty="0" smtClean="0">
                <a:solidFill>
                  <a:srgbClr val="000000"/>
                </a:solidFill>
              </a:rPr>
              <a:t>5</a:t>
            </a:r>
            <a:r>
              <a:rPr lang="en-US" altLang="en-US" sz="1600" dirty="0">
                <a:solidFill>
                  <a:srgbClr val="000000"/>
                </a:solidFill>
              </a:rPr>
              <a:t>（总钱数，初始化为0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000000"/>
                </a:solidFill>
              </a:rPr>
              <a:t>语句 </a:t>
            </a:r>
            <a:r>
              <a:rPr lang="en-US" altLang="en-US" sz="1800" dirty="0">
                <a:solidFill>
                  <a:srgbClr val="7030A0"/>
                </a:solidFill>
              </a:rPr>
              <a:t>float </a:t>
            </a:r>
            <a:r>
              <a:rPr lang="en-US" altLang="en-US" sz="1800" dirty="0" err="1" smtClean="0">
                <a:solidFill>
                  <a:srgbClr val="7030A0"/>
                </a:solidFill>
              </a:rPr>
              <a:t>ApplePrice</a:t>
            </a:r>
            <a:r>
              <a:rPr lang="en-US" altLang="en-US" sz="1800" dirty="0" smtClean="0">
                <a:solidFill>
                  <a:srgbClr val="7030A0"/>
                </a:solidFill>
              </a:rPr>
              <a:t>=3.5</a:t>
            </a:r>
            <a:r>
              <a:rPr lang="zh-CN" altLang="en-US" sz="1800" dirty="0">
                <a:solidFill>
                  <a:srgbClr val="000000"/>
                </a:solidFill>
              </a:rPr>
              <a:t>的含义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声明了一个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浮点数类型的变量</a:t>
            </a:r>
            <a:r>
              <a:rPr lang="en-US" altLang="en-US" sz="1600" dirty="0" err="1" smtClean="0">
                <a:solidFill>
                  <a:srgbClr val="7030A0"/>
                </a:solidFill>
              </a:rPr>
              <a:t>ApplePrice</a:t>
            </a:r>
            <a:r>
              <a:rPr lang="zh-CN" altLang="en-US" sz="1600" dirty="0" smtClean="0">
                <a:solidFill>
                  <a:srgbClr val="7030A0"/>
                </a:solidFill>
              </a:rPr>
              <a:t>，并将其初始化为</a:t>
            </a:r>
            <a:r>
              <a:rPr lang="en-US" altLang="zh-CN" sz="1600" dirty="0" smtClean="0">
                <a:solidFill>
                  <a:srgbClr val="7030A0"/>
                </a:solidFill>
              </a:rPr>
              <a:t>3.5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7030A0"/>
                </a:solidFill>
              </a:rPr>
              <a:t>其中</a:t>
            </a:r>
            <a:r>
              <a:rPr lang="en-US" altLang="zh-CN" sz="1800" dirty="0" smtClean="0">
                <a:solidFill>
                  <a:srgbClr val="7030A0"/>
                </a:solidFill>
              </a:rPr>
              <a:t> 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en-US" sz="1600" dirty="0" err="1"/>
              <a:t>ApplePrice</a:t>
            </a:r>
            <a:r>
              <a:rPr lang="en-US" altLang="en-US" sz="1600" dirty="0"/>
              <a:t> </a:t>
            </a:r>
            <a:r>
              <a:rPr lang="zh-CN" altLang="en-US" sz="1600" dirty="0" smtClean="0"/>
              <a:t>是变量名</a:t>
            </a:r>
            <a:endParaRPr lang="en-US" altLang="zh-CN" sz="16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float </a:t>
            </a:r>
            <a:r>
              <a:rPr lang="zh-CN" altLang="en-US" sz="1600" dirty="0" smtClean="0"/>
              <a:t>用于声明变量类型</a:t>
            </a:r>
            <a:endParaRPr lang="en-US" altLang="zh-CN" sz="1600" dirty="0" smtClean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声明变量</a:t>
            </a:r>
            <a:r>
              <a:rPr lang="en-US" altLang="en-US" sz="1400" dirty="0" err="1" smtClean="0"/>
              <a:t>ApplePrice</a:t>
            </a:r>
            <a:r>
              <a:rPr lang="zh-CN" altLang="en-US" sz="1400" dirty="0" smtClean="0"/>
              <a:t>是一个浮点数（实数）类型</a:t>
            </a:r>
            <a:endParaRPr lang="en-US" altLang="zh-CN" sz="1400" dirty="0" smtClean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对于不同的数据类型变量，编译器</a:t>
            </a:r>
            <a:r>
              <a:rPr lang="zh-CN" altLang="en-US" sz="1400" dirty="0" smtClean="0">
                <a:solidFill>
                  <a:srgbClr val="7030A0"/>
                </a:solidFill>
              </a:rPr>
              <a:t>为其分配大小不等的存储空间</a:t>
            </a:r>
            <a:endParaRPr lang="en-US" altLang="zh-CN" sz="1400" dirty="0" smtClean="0">
              <a:solidFill>
                <a:srgbClr val="7030A0"/>
              </a:solidFill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400" dirty="0"/>
              <a:t>对于不同的</a:t>
            </a:r>
            <a:r>
              <a:rPr lang="zh-CN" altLang="en-US" sz="1400" dirty="0" smtClean="0"/>
              <a:t>数据类型，编译器</a:t>
            </a:r>
            <a:r>
              <a:rPr lang="zh-CN" altLang="en-US" sz="1400" dirty="0" smtClean="0">
                <a:solidFill>
                  <a:srgbClr val="030DCD"/>
                </a:solidFill>
              </a:rPr>
              <a:t>为其所保存的数据格式也不同</a:t>
            </a:r>
            <a:endParaRPr lang="en-US" altLang="zh-CN" sz="1400" dirty="0">
              <a:solidFill>
                <a:srgbClr val="030DCD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600" b="1" dirty="0" smtClean="0">
                <a:solidFill>
                  <a:srgbClr val="7030A0"/>
                </a:solidFill>
              </a:rPr>
              <a:t>= 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的含义是“赋值”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7030A0"/>
                </a:solidFill>
              </a:rPr>
              <a:t>最后的分号</a:t>
            </a:r>
            <a:r>
              <a:rPr lang="zh-CN" altLang="en-US" sz="1600" dirty="0" smtClean="0"/>
              <a:t>是一条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语句的结束标志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1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dirty="0" smtClean="0"/>
              <a:t>变量</a:t>
            </a:r>
            <a:r>
              <a:rPr lang="zh-CN" altLang="en-US" dirty="0"/>
              <a:t>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短</a:t>
            </a:r>
            <a:r>
              <a:rPr lang="zh-CN" altLang="en-US" dirty="0" smtClean="0"/>
              <a:t>字节整型变量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长</a:t>
            </a:r>
            <a:r>
              <a:rPr lang="zh-CN" altLang="en-US" dirty="0" smtClean="0">
                <a:sym typeface="Wingdings" panose="05000000000000000000" pitchFamily="2" charset="2"/>
              </a:rPr>
              <a:t>字节整型变量：</a:t>
            </a:r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高位字节需要补位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</a:rPr>
              <a:t>原则</a:t>
            </a:r>
            <a:r>
              <a:rPr lang="zh-CN" altLang="en-US" dirty="0" smtClean="0"/>
              <a:t>：短字节的数据的</a:t>
            </a:r>
            <a:r>
              <a:rPr lang="zh-CN" altLang="en-US" b="1" dirty="0" smtClean="0">
                <a:solidFill>
                  <a:srgbClr val="C00000"/>
                </a:solidFill>
              </a:rPr>
              <a:t>真值</a:t>
            </a:r>
            <a:r>
              <a:rPr lang="zh-CN" altLang="en-US" dirty="0" smtClean="0"/>
              <a:t>应</a:t>
            </a:r>
            <a:r>
              <a:rPr lang="zh-CN" altLang="en-US" dirty="0"/>
              <a:t>保持</a:t>
            </a:r>
            <a:r>
              <a:rPr lang="zh-CN" altLang="en-US" dirty="0" smtClean="0"/>
              <a:t>不变；</a:t>
            </a:r>
            <a:endParaRPr lang="en-US" altLang="zh-CN" dirty="0"/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</a:rPr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/>
              <a:t>将短字节数据的机器数复制到较长字节的低位字节中；</a:t>
            </a:r>
            <a:endParaRPr lang="en-US" altLang="zh-CN" sz="1800" dirty="0" smtClean="0"/>
          </a:p>
          <a:p>
            <a:pPr marL="1200150" lvl="2"/>
            <a:r>
              <a:rPr lang="zh-CN" altLang="en-US" sz="1800" dirty="0" smtClean="0"/>
              <a:t>高位字节需要补位，补什么？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</a:t>
            </a:r>
            <a:r>
              <a:rPr lang="zh-CN" altLang="en-US" dirty="0" smtClean="0"/>
              <a:t>字节</a:t>
            </a:r>
            <a:r>
              <a:rPr lang="zh-CN" altLang="en-US" dirty="0"/>
              <a:t>整型变量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</a:t>
            </a:r>
            <a:r>
              <a:rPr lang="zh-CN" altLang="en-US" dirty="0" smtClean="0">
                <a:sym typeface="Wingdings" panose="05000000000000000000" pitchFamily="2" charset="2"/>
              </a:rPr>
              <a:t>字节</a:t>
            </a:r>
            <a:r>
              <a:rPr lang="zh-CN" altLang="en-US" dirty="0">
                <a:sym typeface="Wingdings" panose="05000000000000000000" pitchFamily="2" charset="2"/>
              </a:rPr>
              <a:t>整型变量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截取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截取长无符号整数的</a:t>
            </a:r>
            <a:r>
              <a:rPr lang="zh-CN" altLang="en-US" dirty="0" smtClean="0">
                <a:solidFill>
                  <a:srgbClr val="0303DF"/>
                </a:solidFill>
                <a:sym typeface="Wingdings" panose="05000000000000000000" pitchFamily="2" charset="2"/>
              </a:rPr>
              <a:t>低位字节</a:t>
            </a:r>
            <a:r>
              <a:rPr lang="zh-CN" altLang="en-US" dirty="0" smtClean="0">
                <a:sym typeface="Wingdings" panose="05000000000000000000" pitchFamily="2" charset="2"/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机器数</a:t>
            </a:r>
            <a:r>
              <a:rPr lang="zh-CN" altLang="en-US" dirty="0" smtClean="0">
                <a:sym typeface="Wingdings" panose="05000000000000000000" pitchFamily="2" charset="2"/>
              </a:rPr>
              <a:t>，复制到短无符号整数的存储空间中；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问题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可能导致数据丢失；</a:t>
            </a:r>
            <a:endParaRPr lang="en-US" altLang="zh-CN" sz="1800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也可能改变了数据的正负；</a:t>
            </a:r>
            <a:endParaRPr lang="en-US" altLang="zh-CN" sz="1800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不要使用</a:t>
            </a:r>
            <a:endParaRPr lang="en-US" altLang="zh-CN" sz="18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971550" lvl="1"/>
            <a:endParaRPr lang="en-US" altLang="zh-CN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305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u="sng" dirty="0">
                <a:solidFill>
                  <a:srgbClr val="7030A0"/>
                </a:solidFill>
              </a:rPr>
              <a:t>无符号数</a:t>
            </a:r>
            <a:r>
              <a:rPr lang="zh-CN" altLang="en-US" dirty="0"/>
              <a:t>变量之间的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</a:rPr>
              <a:t>无符号整数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长字节</a:t>
            </a:r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无符号整数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高位字节补零</a:t>
            </a:r>
            <a:endParaRPr lang="en-US" altLang="zh-CN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/>
              <a:t>将短字节数据的机器数复制到较长字节的低位字节中</a:t>
            </a:r>
            <a:endParaRPr lang="en-US" altLang="zh-CN" dirty="0"/>
          </a:p>
          <a:p>
            <a:pPr marL="971550" lvl="1"/>
            <a:r>
              <a:rPr lang="zh-CN" altLang="en-US" dirty="0" smtClean="0"/>
              <a:t>补位问题：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/>
              <a:t>原则：短</a:t>
            </a:r>
            <a:r>
              <a:rPr lang="zh-CN" altLang="en-US" sz="1800" dirty="0"/>
              <a:t>字节的数据的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真值</a:t>
            </a:r>
            <a:r>
              <a:rPr lang="zh-CN" altLang="en-US" sz="1800" dirty="0"/>
              <a:t>应</a:t>
            </a:r>
            <a:r>
              <a:rPr lang="zh-CN" altLang="en-US" sz="1800" dirty="0" smtClean="0"/>
              <a:t>保持</a:t>
            </a:r>
            <a:r>
              <a:rPr lang="zh-CN" altLang="en-US" sz="1800" dirty="0"/>
              <a:t>不变</a:t>
            </a:r>
            <a:endParaRPr lang="en-US" altLang="zh-CN" sz="1800" dirty="0"/>
          </a:p>
          <a:p>
            <a:pPr marL="1200150" lvl="2"/>
            <a:r>
              <a:rPr lang="zh-CN" altLang="en-US" sz="1800" dirty="0" smtClean="0"/>
              <a:t>长字节数据的高位</a:t>
            </a:r>
            <a:r>
              <a:rPr lang="zh-CN" altLang="en-US" sz="1800" dirty="0"/>
              <a:t>字节</a:t>
            </a:r>
            <a:r>
              <a:rPr lang="zh-CN" altLang="en-US" sz="1800" dirty="0" smtClean="0"/>
              <a:t>补零</a:t>
            </a:r>
            <a:endParaRPr lang="en-US" altLang="zh-CN" sz="18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长字节</a:t>
            </a:r>
            <a:r>
              <a:rPr lang="zh-CN" altLang="en-US" dirty="0" smtClean="0">
                <a:solidFill>
                  <a:srgbClr val="7030A0"/>
                </a:solidFill>
              </a:rPr>
              <a:t>无</a:t>
            </a:r>
            <a:r>
              <a:rPr lang="zh-CN" altLang="en-US" dirty="0">
                <a:solidFill>
                  <a:srgbClr val="7030A0"/>
                </a:solidFill>
              </a:rPr>
              <a:t>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符号整数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截取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截取长无符号整数的低位字节的机器数，复制到短无符号整数的存储空间中；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问题：可能导致数据丢失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不要使用</a:t>
            </a:r>
            <a:endParaRPr lang="en-US" altLang="zh-CN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30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不会影响数据精度，也不会发生溢出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的符号位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的符号位；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位阶码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11</a:t>
                </a:r>
                <a:r>
                  <a:rPr lang="zh-CN" altLang="en-US" sz="1800" dirty="0"/>
                  <a:t>位阶码；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23</a:t>
                </a:r>
                <a:r>
                  <a:rPr lang="zh-CN" altLang="en-US" sz="1800" dirty="0"/>
                  <a:t>位尾数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52</a:t>
                </a:r>
                <a:r>
                  <a:rPr lang="zh-CN" altLang="en-US" sz="1800" dirty="0"/>
                  <a:t>位尾数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 smtClean="0"/>
                  <a:t>能得到正常的数据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 smtClean="0"/>
                  <a:t>可以使用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可能要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截取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，导致精度减少，或溢出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 smtClean="0">
                    <a:solidFill>
                      <a:srgbClr val="7030A0"/>
                    </a:solidFill>
                  </a:rPr>
                  <a:t>double 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的符号位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float 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的符号位；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11</a:t>
                </a:r>
                <a:r>
                  <a:rPr lang="zh-CN" altLang="en-US" sz="1800" dirty="0"/>
                  <a:t>位阶码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8</a:t>
                </a:r>
                <a:r>
                  <a:rPr lang="zh-CN" altLang="en-US" sz="1800" dirty="0"/>
                  <a:t>位阶码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/>
                  <a:t>截取阶码的低</a:t>
                </a:r>
                <a:r>
                  <a:rPr lang="en-US" altLang="zh-CN" sz="1600" dirty="0" smtClean="0"/>
                  <a:t>8</a:t>
                </a:r>
                <a:r>
                  <a:rPr lang="zh-CN" altLang="en-US" sz="1600" dirty="0" smtClean="0"/>
                  <a:t>位，可能发生溢出，或得到一个意想不到的数据；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800" dirty="0" smtClean="0"/>
                  <a:t>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52</a:t>
                </a:r>
                <a:r>
                  <a:rPr lang="zh-CN" altLang="en-US" sz="1800" dirty="0"/>
                  <a:t>位尾数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23</a:t>
                </a:r>
                <a:r>
                  <a:rPr lang="zh-CN" altLang="en-US" sz="1800" dirty="0"/>
                  <a:t>位尾数；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>
                    <a:solidFill>
                      <a:srgbClr val="C00000"/>
                    </a:solidFill>
                  </a:rPr>
                  <a:t>截取</a:t>
                </a:r>
                <a:r>
                  <a:rPr lang="zh-CN" altLang="en-US" sz="1600" dirty="0"/>
                  <a:t>尾数部分的高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位，</a:t>
                </a:r>
                <a:r>
                  <a:rPr lang="zh-CN" altLang="en-US" sz="1600" dirty="0" smtClean="0"/>
                  <a:t>降低了浮点数</a:t>
                </a:r>
                <a:r>
                  <a:rPr lang="zh-CN" altLang="en-US" sz="1600" dirty="0"/>
                  <a:t>的精度；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800" b="1" u="sng" dirty="0" smtClean="0">
                    <a:solidFill>
                      <a:srgbClr val="C00000"/>
                    </a:solidFill>
                  </a:rPr>
                  <a:t>不要使用！！</a:t>
                </a:r>
                <a:endParaRPr lang="en-US" altLang="zh-CN" sz="1800" b="1" u="sng" dirty="0" smtClean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2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dirty="0">
                <a:solidFill>
                  <a:srgbClr val="0303DF"/>
                </a:solidFill>
              </a:rPr>
              <a:t>有符号数</a:t>
            </a:r>
            <a:r>
              <a:rPr lang="zh-CN" altLang="en-US" dirty="0" smtClean="0"/>
              <a:t>之间</a:t>
            </a:r>
            <a:r>
              <a:rPr lang="zh-CN" altLang="en-US" dirty="0"/>
              <a:t>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</a:rPr>
              <a:t>有符号整数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长</a:t>
            </a:r>
            <a:r>
              <a:rPr lang="zh-CN" altLang="en-US" dirty="0" smtClean="0">
                <a:solidFill>
                  <a:srgbClr val="C00000"/>
                </a:solidFill>
              </a:rPr>
              <a:t>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 smtClean="0"/>
              <a:t>原则：保持数据的真值保持不变；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短字节数据的机器数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长字节的低位字节中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高位字节补位：</a:t>
            </a:r>
            <a:r>
              <a:rPr lang="zh-CN" altLang="en-US" b="1" u="sng" dirty="0" smtClean="0">
                <a:solidFill>
                  <a:srgbClr val="C00000"/>
                </a:solidFill>
              </a:rPr>
              <a:t>符号位扩展；</a:t>
            </a:r>
            <a:endParaRPr lang="en-US" altLang="zh-CN" b="1" u="sng" dirty="0" smtClean="0">
              <a:solidFill>
                <a:srgbClr val="C00000"/>
              </a:solidFill>
            </a:endParaRPr>
          </a:p>
          <a:p>
            <a:pPr marL="1200150" lvl="2"/>
            <a:r>
              <a:rPr lang="zh-CN" altLang="en-US" sz="1800" b="1" dirty="0" smtClean="0">
                <a:solidFill>
                  <a:srgbClr val="7030A0"/>
                </a:solidFill>
              </a:rPr>
              <a:t>对于正数，高位字节补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0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；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（补短字节符号位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0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endParaRPr lang="en-US" altLang="zh-CN" sz="1800" b="1" dirty="0" smtClean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800" b="1" dirty="0" smtClean="0">
                <a:solidFill>
                  <a:srgbClr val="7030A0"/>
                </a:solidFill>
              </a:rPr>
              <a:t>对于负数，高位字节补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1</a:t>
            </a:r>
            <a:r>
              <a:rPr lang="zh-CN" altLang="en-US" sz="1800" b="1" dirty="0">
                <a:solidFill>
                  <a:srgbClr val="7030A0"/>
                </a:solidFill>
              </a:rPr>
              <a:t>；</a:t>
            </a:r>
            <a:r>
              <a:rPr lang="zh-CN" altLang="en-US" sz="1800" b="1" dirty="0">
                <a:solidFill>
                  <a:srgbClr val="0000CC"/>
                </a:solidFill>
              </a:rPr>
              <a:t>（补短字节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符号位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1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</a:t>
            </a:r>
            <a:r>
              <a:rPr lang="zh-CN" altLang="en-US" dirty="0" smtClean="0">
                <a:solidFill>
                  <a:srgbClr val="C00000"/>
                </a:solidFill>
              </a:rPr>
              <a:t>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 smtClean="0"/>
              <a:t>截取长字节的机器数（补码）低位字节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短字节变量中；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/>
              <a:t>问题：可能造成数据丢失</a:t>
            </a:r>
            <a:r>
              <a:rPr lang="zh-CN" altLang="en-US" dirty="0" smtClean="0"/>
              <a:t>，或得到</a:t>
            </a:r>
            <a:r>
              <a:rPr lang="zh-CN" altLang="en-US" dirty="0"/>
              <a:t>莫名其妙的结果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b="1" u="sng" dirty="0">
                <a:solidFill>
                  <a:srgbClr val="C00000"/>
                </a:solidFill>
              </a:rPr>
              <a:t>不要使用！！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9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zh-CN" altLang="en-US" dirty="0" smtClean="0">
                <a:solidFill>
                  <a:srgbClr val="7030A0"/>
                </a:solidFill>
              </a:rPr>
              <a:t>有符号数</a:t>
            </a:r>
            <a:r>
              <a:rPr lang="zh-CN" altLang="en-US" dirty="0" smtClean="0"/>
              <a:t>的符号位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short </a:t>
            </a:r>
            <a:r>
              <a:rPr lang="en-US" altLang="zh-CN" dirty="0" err="1"/>
              <a:t>sh</a:t>
            </a:r>
            <a:r>
              <a:rPr lang="en-US" altLang="zh-CN" dirty="0"/>
              <a:t>=9, int a=</a:t>
            </a:r>
            <a:r>
              <a:rPr lang="en-US" altLang="zh-CN" dirty="0" err="1"/>
              <a:t>sh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en-US" altLang="zh-CN" dirty="0"/>
              <a:t>=9</a:t>
            </a:r>
            <a:r>
              <a:rPr lang="zh-CN" altLang="en-US" dirty="0"/>
              <a:t>的二进制机内表示：</a:t>
            </a:r>
            <a:r>
              <a:rPr lang="en-US" altLang="zh-CN" dirty="0">
                <a:solidFill>
                  <a:srgbClr val="0000CC"/>
                </a:solidFill>
              </a:rPr>
              <a:t>0000 0000 0000 1001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字节补码）：</a:t>
            </a:r>
            <a:endParaRPr lang="en-US" altLang="zh-CN" dirty="0"/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+9</a:t>
            </a:r>
            <a:r>
              <a:rPr lang="zh-CN" altLang="en-US" dirty="0"/>
              <a:t>时，其机内形式为：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[+9]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dirty="0">
                <a:solidFill>
                  <a:srgbClr val="006600"/>
                </a:solidFill>
              </a:rPr>
              <a:t>0000 0000 0000 0000 </a:t>
            </a:r>
            <a:r>
              <a:rPr lang="en-US" altLang="zh-CN" sz="1800" dirty="0">
                <a:solidFill>
                  <a:srgbClr val="C00000"/>
                </a:solidFill>
              </a:rPr>
              <a:t>0</a:t>
            </a:r>
            <a:r>
              <a:rPr lang="en-US" altLang="zh-CN" sz="1800" dirty="0">
                <a:solidFill>
                  <a:srgbClr val="030DCD"/>
                </a:solidFill>
              </a:rPr>
              <a:t>000 0000 0000 1001  </a:t>
            </a:r>
            <a:r>
              <a:rPr lang="en-US" altLang="zh-CN" sz="1800" dirty="0"/>
              <a:t>(32</a:t>
            </a:r>
            <a:r>
              <a:rPr lang="zh-CN" altLang="en-US" sz="1800" dirty="0"/>
              <a:t>位</a:t>
            </a:r>
            <a:r>
              <a:rPr lang="en-US" altLang="zh-CN" sz="1800" dirty="0"/>
              <a:t>2</a:t>
            </a:r>
            <a:r>
              <a:rPr lang="zh-CN" altLang="en-US" sz="1800" dirty="0"/>
              <a:t>进制补码</a:t>
            </a:r>
            <a:r>
              <a:rPr lang="en-US" altLang="zh-CN" sz="1800" dirty="0"/>
              <a:t>)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en-US" altLang="zh-CN" dirty="0"/>
          </a:p>
          <a:p>
            <a:pPr marL="971550" lvl="1"/>
            <a:r>
              <a:rPr lang="zh-CN" altLang="en-US" dirty="0"/>
              <a:t>因此，将短整型变量</a:t>
            </a:r>
            <a:r>
              <a:rPr lang="en-US" altLang="zh-CN" dirty="0"/>
              <a:t>sh</a:t>
            </a:r>
            <a:r>
              <a:rPr lang="zh-CN" altLang="en-US" dirty="0"/>
              <a:t>的内容（</a:t>
            </a:r>
            <a:r>
              <a:rPr lang="en-US" altLang="zh-CN" dirty="0"/>
              <a:t>+9</a:t>
            </a:r>
            <a:r>
              <a:rPr lang="zh-CN" altLang="en-US" dirty="0"/>
              <a:t>）存放到整型变量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个字节；</a:t>
            </a:r>
            <a:endParaRPr lang="en-US" altLang="zh-CN" dirty="0"/>
          </a:p>
          <a:p>
            <a:pPr marL="971550" lvl="1"/>
            <a:r>
              <a:rPr lang="en-US" altLang="zh-CN" b="1" dirty="0"/>
              <a:t>a</a:t>
            </a:r>
            <a:r>
              <a:rPr lang="zh-CN" altLang="en-US" b="1" dirty="0"/>
              <a:t>的高</a:t>
            </a:r>
            <a:r>
              <a:rPr lang="en-US" altLang="zh-CN" b="1" dirty="0"/>
              <a:t>2</a:t>
            </a:r>
            <a:r>
              <a:rPr lang="zh-CN" altLang="en-US" b="1" dirty="0"/>
              <a:t>个字节应该填充</a:t>
            </a:r>
            <a:r>
              <a:rPr lang="en-US" altLang="zh-CN" b="1" dirty="0">
                <a:solidFill>
                  <a:srgbClr val="C00000"/>
                </a:solidFill>
              </a:rPr>
              <a:t>0</a:t>
            </a:r>
            <a:r>
              <a:rPr lang="zh-CN" altLang="en-US" b="1" dirty="0"/>
              <a:t>，以补齐</a:t>
            </a:r>
            <a:r>
              <a:rPr lang="en-US" altLang="zh-CN" b="1" dirty="0"/>
              <a:t>a</a:t>
            </a:r>
            <a:r>
              <a:rPr lang="zh-CN" altLang="en-US" b="1" dirty="0"/>
              <a:t>的</a:t>
            </a:r>
            <a:r>
              <a:rPr lang="en-US" altLang="zh-CN" b="1" dirty="0"/>
              <a:t>4</a:t>
            </a:r>
            <a:r>
              <a:rPr lang="zh-CN" altLang="en-US" b="1" dirty="0"/>
              <a:t>个字节的位数；</a:t>
            </a:r>
            <a:endParaRPr lang="en-US" altLang="zh-CN" b="1" dirty="0"/>
          </a:p>
          <a:p>
            <a:pPr marL="971550" lvl="1"/>
            <a:r>
              <a:rPr lang="zh-CN" altLang="en-US" dirty="0"/>
              <a:t>由于变量</a:t>
            </a:r>
            <a:r>
              <a:rPr lang="en-US" altLang="zh-CN" dirty="0" err="1"/>
              <a:t>sh</a:t>
            </a:r>
            <a:r>
              <a:rPr lang="zh-CN" altLang="en-US" dirty="0"/>
              <a:t>（</a:t>
            </a:r>
            <a:r>
              <a:rPr lang="en-US" altLang="zh-CN" dirty="0"/>
              <a:t>+9</a:t>
            </a:r>
            <a:r>
              <a:rPr lang="zh-CN" altLang="en-US" dirty="0"/>
              <a:t>）的</a:t>
            </a:r>
            <a:r>
              <a:rPr lang="zh-CN" altLang="en-US" b="1" dirty="0"/>
              <a:t>符号位为</a:t>
            </a:r>
            <a:r>
              <a:rPr lang="en-US" altLang="zh-CN" b="1" dirty="0"/>
              <a:t>0</a:t>
            </a:r>
            <a:r>
              <a:rPr lang="zh-CN" altLang="en-US" dirty="0"/>
              <a:t>，因此</a:t>
            </a:r>
            <a:r>
              <a:rPr lang="en-US" altLang="zh-CN" dirty="0"/>
              <a:t>a</a:t>
            </a:r>
            <a:r>
              <a:rPr lang="zh-CN" altLang="en-US" dirty="0"/>
              <a:t>的高</a:t>
            </a:r>
            <a:r>
              <a:rPr lang="en-US" altLang="zh-CN" dirty="0"/>
              <a:t>2</a:t>
            </a:r>
            <a:r>
              <a:rPr lang="zh-CN" altLang="en-US" dirty="0"/>
              <a:t>个字节填充的是其符号位（</a:t>
            </a:r>
            <a:r>
              <a:rPr lang="en-US" altLang="zh-CN" dirty="0"/>
              <a:t>0</a:t>
            </a:r>
            <a:r>
              <a:rPr lang="zh-CN" altLang="en-US" dirty="0"/>
              <a:t>），</a:t>
            </a:r>
            <a:r>
              <a:rPr lang="zh-CN" altLang="en-US" b="1" dirty="0">
                <a:solidFill>
                  <a:srgbClr val="FF0000"/>
                </a:solidFill>
              </a:rPr>
              <a:t>称为符号位扩展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符号位扩展由机器自动完成，我们感知不到；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A59295F-730A-4B04-91F2-A28448C1E110}"/>
              </a:ext>
            </a:extLst>
          </p:cNvPr>
          <p:cNvSpPr/>
          <p:nvPr/>
        </p:nvSpPr>
        <p:spPr bwMode="auto">
          <a:xfrm>
            <a:off x="4246120" y="3061982"/>
            <a:ext cx="2005050" cy="367018"/>
          </a:xfrm>
          <a:prstGeom prst="wedgeRoundRectCallout">
            <a:avLst>
              <a:gd name="adj1" fmla="val -31395"/>
              <a:gd name="adj2" fmla="val -812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变量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sh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的符号位</a:t>
            </a:r>
          </a:p>
        </p:txBody>
      </p:sp>
    </p:spTree>
    <p:extLst>
      <p:ext uri="{BB962C8B-B14F-4D97-AF65-F5344CB8AC3E}">
        <p14:creationId xmlns:p14="http://schemas.microsoft.com/office/powerpoint/2010/main" val="37505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关于符号位扩展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short </a:t>
            </a:r>
            <a:r>
              <a:rPr lang="en-US" altLang="zh-CN" dirty="0" err="1"/>
              <a:t>sh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rgbClr val="C00000"/>
                </a:solidFill>
              </a:rPr>
              <a:t>-9</a:t>
            </a:r>
            <a:r>
              <a:rPr lang="en-US" altLang="zh-CN" dirty="0"/>
              <a:t>, int a=</a:t>
            </a:r>
            <a:r>
              <a:rPr lang="en-US" altLang="zh-CN" dirty="0" err="1"/>
              <a:t>sh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C00000"/>
                </a:solidFill>
              </a:rPr>
              <a:t>-9</a:t>
            </a:r>
            <a:r>
              <a:rPr lang="zh-CN" altLang="en-US" dirty="0"/>
              <a:t>的二进制机内表示：</a:t>
            </a:r>
            <a:r>
              <a:rPr lang="en-US" altLang="zh-CN" dirty="0">
                <a:solidFill>
                  <a:srgbClr val="0000CC"/>
                </a:solidFill>
              </a:rPr>
              <a:t>1111 1111 1111  0111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字节补码）：</a:t>
            </a:r>
            <a:endParaRPr lang="en-US" altLang="zh-CN" dirty="0"/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-9</a:t>
            </a:r>
            <a:r>
              <a:rPr lang="zh-CN" altLang="en-US" dirty="0"/>
              <a:t>时，其机内形式为：（补码）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[-9]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b="1" dirty="0"/>
              <a:t>1111 1111 1111 1111 </a:t>
            </a:r>
            <a:r>
              <a:rPr lang="en-US" altLang="zh-CN" sz="1800" b="1" dirty="0">
                <a:solidFill>
                  <a:srgbClr val="C00000"/>
                </a:solidFill>
              </a:rPr>
              <a:t>1</a:t>
            </a:r>
            <a:r>
              <a:rPr lang="en-US" altLang="zh-CN" sz="1800" b="1" dirty="0">
                <a:solidFill>
                  <a:srgbClr val="0000CC"/>
                </a:solidFill>
              </a:rPr>
              <a:t>111 1111 1111 0111  </a:t>
            </a:r>
            <a:r>
              <a:rPr lang="en-US" altLang="zh-CN" sz="1800" dirty="0"/>
              <a:t>(32</a:t>
            </a:r>
            <a:r>
              <a:rPr lang="zh-CN" altLang="en-US" sz="1800" dirty="0"/>
              <a:t>位</a:t>
            </a:r>
            <a:r>
              <a:rPr lang="en-US" altLang="zh-CN" sz="1800" dirty="0"/>
              <a:t>2</a:t>
            </a:r>
            <a:r>
              <a:rPr lang="zh-CN" altLang="en-US" sz="1800" dirty="0"/>
              <a:t>进制补码</a:t>
            </a:r>
            <a:r>
              <a:rPr lang="en-US" altLang="zh-CN" sz="1800" dirty="0"/>
              <a:t>)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en-US" altLang="zh-CN" dirty="0"/>
          </a:p>
          <a:p>
            <a:pPr marL="971550" lvl="1"/>
            <a:r>
              <a:rPr lang="zh-CN" altLang="en-US" dirty="0"/>
              <a:t>因此，将短整型变量</a:t>
            </a:r>
            <a:r>
              <a:rPr lang="en-US" altLang="zh-CN" dirty="0" err="1"/>
              <a:t>sh</a:t>
            </a:r>
            <a:r>
              <a:rPr lang="zh-CN" altLang="en-US" dirty="0"/>
              <a:t>的内容（</a:t>
            </a:r>
            <a:r>
              <a:rPr lang="en-US" altLang="zh-CN" dirty="0"/>
              <a:t>-9</a:t>
            </a:r>
            <a:r>
              <a:rPr lang="zh-CN" altLang="en-US" dirty="0"/>
              <a:t>）存放到整型变量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个字节；</a:t>
            </a:r>
            <a:endParaRPr lang="en-US" altLang="zh-CN" dirty="0"/>
          </a:p>
          <a:p>
            <a:pPr marL="971550" lvl="1"/>
            <a:r>
              <a:rPr lang="en-US" altLang="zh-CN" b="1" dirty="0"/>
              <a:t>a</a:t>
            </a:r>
            <a:r>
              <a:rPr lang="zh-CN" altLang="en-US" b="1" dirty="0"/>
              <a:t>的高</a:t>
            </a:r>
            <a:r>
              <a:rPr lang="en-US" altLang="zh-CN" b="1" dirty="0"/>
              <a:t>2</a:t>
            </a:r>
            <a:r>
              <a:rPr lang="zh-CN" altLang="en-US" b="1" dirty="0"/>
              <a:t>个字节应该填充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/>
              <a:t>，以补齐</a:t>
            </a:r>
            <a:r>
              <a:rPr lang="en-US" altLang="zh-CN" b="1" dirty="0"/>
              <a:t>a</a:t>
            </a:r>
            <a:r>
              <a:rPr lang="zh-CN" altLang="en-US" b="1" dirty="0"/>
              <a:t>的</a:t>
            </a:r>
            <a:r>
              <a:rPr lang="en-US" altLang="zh-CN" b="1" dirty="0"/>
              <a:t>4</a:t>
            </a:r>
            <a:r>
              <a:rPr lang="zh-CN" altLang="en-US" b="1" dirty="0"/>
              <a:t>个字节的位数；</a:t>
            </a:r>
            <a:endParaRPr lang="en-US" altLang="zh-CN" b="1" dirty="0"/>
          </a:p>
          <a:p>
            <a:pPr marL="971550" lvl="1"/>
            <a:r>
              <a:rPr lang="zh-CN" altLang="en-US" dirty="0"/>
              <a:t>由于变量</a:t>
            </a:r>
            <a:r>
              <a:rPr lang="en-US" altLang="zh-CN" dirty="0" err="1"/>
              <a:t>sh</a:t>
            </a:r>
            <a:r>
              <a:rPr lang="zh-CN" altLang="en-US" dirty="0"/>
              <a:t>（</a:t>
            </a:r>
            <a:r>
              <a:rPr lang="en-US" altLang="zh-CN" dirty="0"/>
              <a:t>-9</a:t>
            </a:r>
            <a:r>
              <a:rPr lang="zh-CN" altLang="en-US" dirty="0"/>
              <a:t>）的</a:t>
            </a:r>
            <a:r>
              <a:rPr lang="zh-CN" altLang="en-US" b="1" dirty="0"/>
              <a:t>符号位为</a:t>
            </a:r>
            <a:r>
              <a:rPr lang="en-US" altLang="zh-CN" b="1" dirty="0"/>
              <a:t>1</a:t>
            </a:r>
            <a:r>
              <a:rPr lang="zh-CN" altLang="en-US" dirty="0"/>
              <a:t>，因此</a:t>
            </a:r>
            <a:r>
              <a:rPr lang="en-US" altLang="zh-CN" dirty="0"/>
              <a:t>a</a:t>
            </a:r>
            <a:r>
              <a:rPr lang="zh-CN" altLang="en-US" dirty="0"/>
              <a:t>的高</a:t>
            </a:r>
            <a:r>
              <a:rPr lang="en-US" altLang="zh-CN" dirty="0"/>
              <a:t>2</a:t>
            </a:r>
            <a:r>
              <a:rPr lang="zh-CN" altLang="en-US" dirty="0"/>
              <a:t>个字节填充的是其符号位（</a:t>
            </a:r>
            <a:r>
              <a:rPr lang="en-US" altLang="zh-CN" dirty="0"/>
              <a:t>1</a:t>
            </a:r>
            <a:r>
              <a:rPr lang="zh-CN" altLang="en-US" dirty="0"/>
              <a:t>），</a:t>
            </a:r>
            <a:r>
              <a:rPr lang="zh-CN" altLang="en-US" b="1" dirty="0">
                <a:solidFill>
                  <a:srgbClr val="FF0000"/>
                </a:solidFill>
              </a:rPr>
              <a:t>称为符号位扩展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符号位扩展由机器自动完成，我们无法感知；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21CB0BD-C5C6-495C-A7B7-1FCBD9B578B9}"/>
              </a:ext>
            </a:extLst>
          </p:cNvPr>
          <p:cNvSpPr/>
          <p:nvPr/>
        </p:nvSpPr>
        <p:spPr bwMode="auto">
          <a:xfrm>
            <a:off x="4052945" y="3078760"/>
            <a:ext cx="1459685" cy="367018"/>
          </a:xfrm>
          <a:prstGeom prst="wedgeRoundRectCallout">
            <a:avLst>
              <a:gd name="adj1" fmla="val -26005"/>
              <a:gd name="adj2" fmla="val -812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的符号位</a:t>
            </a:r>
          </a:p>
        </p:txBody>
      </p:sp>
    </p:spTree>
    <p:extLst>
      <p:ext uri="{BB962C8B-B14F-4D97-AF65-F5344CB8AC3E}">
        <p14:creationId xmlns:p14="http://schemas.microsoft.com/office/powerpoint/2010/main" val="4284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关于数据的</a:t>
            </a:r>
            <a:r>
              <a:rPr lang="zh-CN" altLang="en-US" dirty="0" smtClean="0"/>
              <a:t>截取（长字节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短字节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int a =0x0000FFFF, short </a:t>
            </a:r>
            <a:r>
              <a:rPr lang="en-US" altLang="zh-CN" dirty="0" err="1"/>
              <a:t>sh</a:t>
            </a:r>
            <a:r>
              <a:rPr lang="en-US" altLang="zh-CN" dirty="0"/>
              <a:t>=a</a:t>
            </a:r>
            <a:r>
              <a:rPr lang="zh-CN" altLang="en-US" dirty="0"/>
              <a:t>；</a:t>
            </a:r>
            <a:r>
              <a:rPr lang="en-US" altLang="zh-CN" dirty="0"/>
              <a:t>//a=+65535</a:t>
            </a:r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+65535</a:t>
            </a:r>
            <a:r>
              <a:rPr lang="zh-CN" altLang="en-US" dirty="0"/>
              <a:t>时，其机器数（补码）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[65535]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b="1" dirty="0"/>
              <a:t>0000 0000 0000 0000 </a:t>
            </a:r>
            <a:r>
              <a:rPr lang="en-US" altLang="zh-CN" sz="1800" b="1" dirty="0">
                <a:solidFill>
                  <a:srgbClr val="0000CC"/>
                </a:solidFill>
              </a:rPr>
              <a:t>1111 1111 1111 1111 </a:t>
            </a:r>
            <a:r>
              <a:rPr lang="zh-CN" altLang="en-US" sz="1800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 err="1"/>
              <a:t>sh</a:t>
            </a:r>
            <a:r>
              <a:rPr lang="en-US" altLang="zh-CN" dirty="0"/>
              <a:t>=a;</a:t>
            </a:r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zh-CN" altLang="en-US" dirty="0"/>
              <a:t>占用</a:t>
            </a:r>
            <a:r>
              <a:rPr lang="en-US" altLang="zh-CN" dirty="0"/>
              <a:t>2</a:t>
            </a:r>
            <a:r>
              <a:rPr lang="zh-CN" altLang="en-US" dirty="0"/>
              <a:t>字节空间，将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字节内容存放到</a:t>
            </a:r>
            <a:r>
              <a:rPr lang="en-US" altLang="zh-CN" dirty="0" err="1"/>
              <a:t>sh</a:t>
            </a:r>
            <a:r>
              <a:rPr lang="zh-CN" altLang="en-US" dirty="0"/>
              <a:t>的两字节中</a:t>
            </a:r>
            <a:endParaRPr lang="en-US" altLang="zh-CN" dirty="0"/>
          </a:p>
          <a:p>
            <a:pPr marL="1200150" lvl="2"/>
            <a:r>
              <a:rPr lang="en-US" altLang="zh-CN" dirty="0" err="1"/>
              <a:t>sh</a:t>
            </a:r>
            <a:r>
              <a:rPr lang="en-US" altLang="zh-CN" dirty="0"/>
              <a:t>=</a:t>
            </a:r>
            <a:r>
              <a:rPr lang="en-US" altLang="zh-CN" b="1" dirty="0">
                <a:solidFill>
                  <a:srgbClr val="0000CC"/>
                </a:solidFill>
              </a:rPr>
              <a:t> 1111 1111 1111 1111</a:t>
            </a:r>
            <a:r>
              <a:rPr lang="zh-CN" altLang="en-US" b="1" dirty="0">
                <a:solidFill>
                  <a:srgbClr val="0000CC"/>
                </a:solidFill>
              </a:rPr>
              <a:t>；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800" b="1" dirty="0">
                <a:solidFill>
                  <a:srgbClr val="C00000"/>
                </a:solidFill>
              </a:rPr>
              <a:t>最高位作为</a:t>
            </a:r>
            <a:r>
              <a:rPr lang="en-US" altLang="zh-CN" sz="1800" b="1" dirty="0" err="1">
                <a:solidFill>
                  <a:srgbClr val="C00000"/>
                </a:solidFill>
              </a:rPr>
              <a:t>sh</a:t>
            </a:r>
            <a:r>
              <a:rPr lang="zh-CN" altLang="en-US" sz="1800" b="1" dirty="0">
                <a:solidFill>
                  <a:srgbClr val="C00000"/>
                </a:solidFill>
              </a:rPr>
              <a:t>的符号位，因此</a:t>
            </a:r>
            <a:r>
              <a:rPr lang="en-US" altLang="zh-CN" sz="1800" b="1" dirty="0" err="1">
                <a:solidFill>
                  <a:srgbClr val="C00000"/>
                </a:solidFill>
              </a:rPr>
              <a:t>sh</a:t>
            </a:r>
            <a:r>
              <a:rPr lang="zh-CN" altLang="en-US" sz="1800" b="1" dirty="0">
                <a:solidFill>
                  <a:srgbClr val="C00000"/>
                </a:solidFill>
              </a:rPr>
              <a:t>的值为</a:t>
            </a:r>
            <a:r>
              <a:rPr lang="en-US" altLang="zh-CN" sz="1800" b="1" dirty="0">
                <a:solidFill>
                  <a:srgbClr val="C00000"/>
                </a:solidFill>
              </a:rPr>
              <a:t>-1</a:t>
            </a:r>
            <a:r>
              <a:rPr lang="zh-CN" altLang="en-US" sz="1800" b="1" dirty="0">
                <a:solidFill>
                  <a:srgbClr val="C00000"/>
                </a:solidFill>
              </a:rPr>
              <a:t>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endParaRPr lang="en-US" altLang="zh-CN" sz="1800" b="1" dirty="0"/>
          </a:p>
          <a:p>
            <a:pPr marL="971550" lvl="1"/>
            <a:r>
              <a:rPr lang="zh-CN" altLang="en-US" b="1" dirty="0">
                <a:solidFill>
                  <a:srgbClr val="FF0000"/>
                </a:solidFill>
              </a:rPr>
              <a:t>慎用，不用！！！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7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zh-CN" altLang="en-US" dirty="0" smtClean="0">
                <a:solidFill>
                  <a:srgbClr val="7030A0"/>
                </a:solidFill>
              </a:rPr>
              <a:t>有符号数</a:t>
            </a:r>
            <a:r>
              <a:rPr lang="zh-CN" altLang="en-US" dirty="0" smtClean="0"/>
              <a:t>的符号位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当不同类型的变量之间进行赋值运算时，若两变量的字节数不同，涉及到符号位扩展的问题。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符号位扩展的目的：</a:t>
            </a:r>
            <a:endParaRPr lang="en-US" altLang="zh-CN" sz="2000" b="1" dirty="0"/>
          </a:p>
          <a:p>
            <a:pPr marL="971550" lvl="1"/>
            <a:r>
              <a:rPr lang="zh-CN" altLang="en-US" sz="1800" b="1" dirty="0"/>
              <a:t>当赋值语句的两边的类型字节不相同时，一般将较短类型的值存储到较长类型的</a:t>
            </a:r>
            <a:r>
              <a:rPr lang="zh-CN" altLang="en-US" sz="1800" b="1" dirty="0">
                <a:solidFill>
                  <a:srgbClr val="FF0000"/>
                </a:solidFill>
              </a:rPr>
              <a:t>低位字节</a:t>
            </a:r>
            <a:r>
              <a:rPr lang="zh-CN" altLang="en-US" sz="1800" b="1" dirty="0"/>
              <a:t>；</a:t>
            </a:r>
            <a:endParaRPr lang="en-US" altLang="zh-CN" sz="1800" b="1" dirty="0"/>
          </a:p>
          <a:p>
            <a:pPr marL="971550" lvl="1"/>
            <a:r>
              <a:rPr lang="zh-CN" altLang="en-US" sz="1800" b="1" u="sng" dirty="0">
                <a:solidFill>
                  <a:srgbClr val="0000CC"/>
                </a:solidFill>
              </a:rPr>
              <a:t>高位字节</a:t>
            </a:r>
            <a:r>
              <a:rPr lang="zh-CN" altLang="en-US" sz="1800" b="1" u="sng" dirty="0"/>
              <a:t>需要填充数据以补齐较长字节的位数；</a:t>
            </a:r>
            <a:endParaRPr lang="en-US" altLang="zh-CN" sz="18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符号位扩展的规则：</a:t>
            </a:r>
            <a:endParaRPr lang="en-US" altLang="zh-CN" sz="2000" b="1" dirty="0"/>
          </a:p>
          <a:p>
            <a:pPr marL="971550" lvl="1"/>
            <a:r>
              <a:rPr lang="zh-CN" altLang="en-US" sz="1800" b="1" u="sng" dirty="0"/>
              <a:t>在较长的类型的高位字节填充数据位时，原则是</a:t>
            </a:r>
            <a:r>
              <a:rPr lang="zh-CN" altLang="en-US" sz="1800" b="1" u="sng" dirty="0">
                <a:solidFill>
                  <a:srgbClr val="0000CC"/>
                </a:solidFill>
              </a:rPr>
              <a:t>不改变原数的正负号</a:t>
            </a:r>
            <a:r>
              <a:rPr lang="zh-CN" altLang="en-US" sz="1800" b="1" u="sng" dirty="0"/>
              <a:t>；</a:t>
            </a:r>
            <a:endParaRPr lang="en-US" altLang="zh-CN" sz="1800" b="1" u="sng" dirty="0"/>
          </a:p>
          <a:p>
            <a:pPr marL="971550" lvl="1"/>
            <a:r>
              <a:rPr lang="zh-CN" altLang="en-US" sz="1800" b="1" u="sng" dirty="0">
                <a:solidFill>
                  <a:srgbClr val="C00000"/>
                </a:solidFill>
              </a:rPr>
              <a:t>即变量的真值补</a:t>
            </a:r>
            <a:r>
              <a:rPr lang="en-US" altLang="zh-CN" sz="1800" b="1" u="sng" dirty="0">
                <a:solidFill>
                  <a:srgbClr val="C00000"/>
                </a:solidFill>
              </a:rPr>
              <a:t>0</a:t>
            </a:r>
            <a:r>
              <a:rPr lang="zh-CN" altLang="en-US" sz="1800" b="1" u="sng" dirty="0">
                <a:solidFill>
                  <a:srgbClr val="C00000"/>
                </a:solidFill>
              </a:rPr>
              <a:t>；</a:t>
            </a:r>
            <a:endParaRPr lang="en-US" altLang="zh-CN" sz="1800" b="1" u="sng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u="sng" dirty="0">
                <a:solidFill>
                  <a:srgbClr val="0000CC"/>
                </a:solidFill>
              </a:rPr>
              <a:t>机器数补什么？</a:t>
            </a:r>
            <a:r>
              <a:rPr lang="zh-CN" altLang="en-US" sz="1800" b="1" dirty="0">
                <a:solidFill>
                  <a:srgbClr val="0000CC"/>
                </a:solidFill>
              </a:rPr>
              <a:t>   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C00000"/>
                </a:solidFill>
              </a:rPr>
              <a:t>补较短字节类型数据的符号位，是为符号位扩展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注：较短的</a:t>
            </a:r>
            <a:r>
              <a:rPr lang="zh-CN" altLang="en-US" sz="2000" b="1" dirty="0">
                <a:solidFill>
                  <a:srgbClr val="7030A0"/>
                </a:solidFill>
              </a:rPr>
              <a:t>无符号数</a:t>
            </a:r>
            <a:r>
              <a:rPr lang="zh-CN" altLang="en-US" sz="2000" b="1" dirty="0"/>
              <a:t>转换成较长的有符号数时，</a:t>
            </a:r>
            <a:r>
              <a:rPr lang="zh-CN" altLang="en-US" sz="2000" b="1" dirty="0">
                <a:solidFill>
                  <a:srgbClr val="0000CC"/>
                </a:solidFill>
              </a:rPr>
              <a:t>将无符号数视为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正数</a:t>
            </a:r>
            <a:r>
              <a:rPr lang="zh-CN" altLang="en-US" sz="2000" b="1" dirty="0" smtClean="0"/>
              <a:t>，</a:t>
            </a:r>
            <a:r>
              <a:rPr lang="zh-CN" altLang="en-US" sz="2000" b="1" i="1" u="sng" dirty="0" smtClean="0">
                <a:solidFill>
                  <a:srgbClr val="C00000"/>
                </a:solidFill>
              </a:rPr>
              <a:t>即高位字节补零</a:t>
            </a:r>
            <a:endParaRPr lang="en-US" altLang="zh-CN" sz="2000" b="1" i="1" u="sng" dirty="0">
              <a:solidFill>
                <a:srgbClr val="C00000"/>
              </a:solidFill>
            </a:endParaRPr>
          </a:p>
          <a:p>
            <a:pPr marL="342900"/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9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不同</a:t>
            </a:r>
            <a:r>
              <a:rPr lang="zh-CN" altLang="en-US" dirty="0">
                <a:solidFill>
                  <a:srgbClr val="C00000"/>
                </a:solidFill>
              </a:rPr>
              <a:t>字节长度</a:t>
            </a:r>
            <a:r>
              <a:rPr lang="zh-CN" altLang="en-US" dirty="0"/>
              <a:t>变量之间的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u="sng" dirty="0" smtClean="0">
                    <a:solidFill>
                      <a:srgbClr val="7030A0"/>
                    </a:solidFill>
                  </a:rPr>
                  <a:t>符号位扩展，真值不变</a:t>
                </a:r>
                <a:endParaRPr lang="en-US" altLang="zh-CN" u="sng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/>
                  <a:t>short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个字节的补码形式（机器数）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1800" dirty="0"/>
                  <a:t>复制到</a:t>
                </a:r>
                <a:r>
                  <a:rPr lang="en-US" altLang="zh-CN" sz="1800" dirty="0"/>
                  <a:t> 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的高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个字节需要补位，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补充什么？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zh-CN" altLang="en-US" sz="1800" b="1" dirty="0">
                    <a:solidFill>
                      <a:srgbClr val="C00000"/>
                    </a:solidFill>
                  </a:rPr>
                  <a:t>真值：</a:t>
                </a:r>
                <a:r>
                  <a:rPr lang="zh-CN" altLang="en-US" sz="1800" dirty="0"/>
                  <a:t>补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b="1" dirty="0">
                    <a:solidFill>
                      <a:srgbClr val="C00000"/>
                    </a:solidFill>
                  </a:rPr>
                  <a:t>机内形式</a:t>
                </a:r>
                <a:r>
                  <a:rPr lang="zh-CN" altLang="en-US" sz="1800" dirty="0"/>
                  <a:t>：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用</a:t>
                </a:r>
                <a:r>
                  <a:rPr lang="en-US" altLang="zh-CN" sz="1800" b="1" dirty="0">
                    <a:solidFill>
                      <a:srgbClr val="0000CC"/>
                    </a:solidFill>
                  </a:rPr>
                  <a:t>short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的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符号位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扩展</a:t>
                </a:r>
                <a:r>
                  <a:rPr lang="en-US" altLang="zh-CN" sz="1800" b="1" dirty="0">
                    <a:solidFill>
                      <a:srgbClr val="0000CC"/>
                    </a:solidFill>
                  </a:rPr>
                  <a:t>int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的高两个字节</a:t>
                </a:r>
                <a:r>
                  <a:rPr lang="zh-CN" altLang="en-US" sz="1800" dirty="0"/>
                  <a:t>；（符号位扩展）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？</a:t>
                </a:r>
                <a:r>
                  <a:rPr lang="en-US" altLang="zh-CN" dirty="0" smtClean="0"/>
                  <a:t>//</a:t>
                </a:r>
                <a:r>
                  <a:rPr lang="zh-CN" altLang="en-US" u="sng" dirty="0">
                    <a:solidFill>
                      <a:srgbClr val="7030A0"/>
                    </a:solidFill>
                  </a:rPr>
                  <a:t>截取，真值可能发生改变</a:t>
                </a:r>
                <a:endParaRPr lang="en-US" altLang="zh-CN" u="sng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00CC"/>
                    </a:solidFill>
                  </a:rPr>
                  <a:t>截取</a:t>
                </a:r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个字节的补码形式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short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个字节中的最高位会作为</a:t>
                </a:r>
                <a:r>
                  <a:rPr lang="en-US" altLang="zh-CN" sz="1800" dirty="0"/>
                  <a:t>short</a:t>
                </a:r>
                <a:r>
                  <a:rPr lang="zh-CN" altLang="en-US" sz="1800" dirty="0"/>
                  <a:t>的符号位；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/>
                  <a:t>可能导致莫名其妙的问题；</a:t>
                </a:r>
                <a:endParaRPr lang="en-US" altLang="zh-CN" sz="1600" dirty="0"/>
              </a:p>
              <a:p>
                <a:pPr marL="1200150" lvl="2"/>
                <a:r>
                  <a:rPr lang="zh-CN" altLang="en-US" sz="1600" dirty="0">
                    <a:solidFill>
                      <a:srgbClr val="C00000"/>
                    </a:solidFill>
                  </a:rPr>
                  <a:t>尽量不要使用这种转换；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𝑙𝑜𝑛𝑔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/>
                  <a:t>，情况类似；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0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不同</a:t>
            </a:r>
            <a:r>
              <a:rPr lang="zh-CN" altLang="en-US" dirty="0">
                <a:solidFill>
                  <a:srgbClr val="C00000"/>
                </a:solidFill>
              </a:rPr>
              <a:t>字节长度</a:t>
            </a:r>
            <a:r>
              <a:rPr lang="zh-CN" altLang="en-US" dirty="0"/>
              <a:t>变量之间的赋值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endParaRPr lang="en-US" altLang="zh-CN" dirty="0"/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个字节的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补码形式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个字节；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最高位会作为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𝒔𝒉𝒐𝒓𝒕</m:t>
                    </m:r>
                  </m:oMath>
                </a14:m>
                <a:r>
                  <a:rPr lang="zh-CN" altLang="en-US" b="1" dirty="0">
                    <a:solidFill>
                      <a:srgbClr val="7030A0"/>
                    </a:solidFill>
                  </a:rPr>
                  <a:t>的符号位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dirty="0">
                    <a:solidFill>
                      <a:srgbClr val="000000"/>
                    </a:solidFill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的最大值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，十进制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65535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64K-1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），二进制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16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，赋值给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，如果按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的语义理解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，对应的十进制数是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</a:rPr>
                  <a:t>因此，机内存储的数据，按不同的语义解析，外观展现是不同的</a:t>
                </a:r>
                <a:r>
                  <a:rPr lang="zh-CN" altLang="en-US" sz="1800" b="1" dirty="0" smtClean="0">
                    <a:solidFill>
                      <a:srgbClr val="006600"/>
                    </a:solidFill>
                  </a:rPr>
                  <a:t>；</a:t>
                </a:r>
                <a:endParaRPr lang="en-US" altLang="zh-CN" sz="1800" b="1" dirty="0">
                  <a:solidFill>
                    <a:srgbClr val="006600"/>
                  </a:solidFill>
                </a:endParaRPr>
              </a:p>
              <a:p>
                <a:pPr marL="1200150" lvl="2"/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同理可以理解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71550"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endParaRPr lang="en-US" altLang="zh-CN" dirty="0"/>
              </a:p>
              <a:p>
                <a:pPr marL="971550"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r="-3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CC"/>
                </a:solidFill>
              </a:rPr>
              <a:t> //</a:t>
            </a:r>
            <a:r>
              <a:rPr lang="zh-CN" altLang="en-US" sz="2000" dirty="0">
                <a:solidFill>
                  <a:srgbClr val="0000CC"/>
                </a:solidFill>
              </a:rPr>
              <a:t>利用声明的对象、</a:t>
            </a:r>
            <a:r>
              <a:rPr lang="en-US" altLang="zh-CN" sz="2000" dirty="0">
                <a:solidFill>
                  <a:srgbClr val="0000CC"/>
                </a:solidFill>
              </a:rPr>
              <a:t>C</a:t>
            </a:r>
            <a:r>
              <a:rPr lang="zh-CN" altLang="en-US" sz="2000" dirty="0">
                <a:solidFill>
                  <a:srgbClr val="0000CC"/>
                </a:solidFill>
              </a:rPr>
              <a:t>提供的标准函数、运算等完成题目所要求的任务</a:t>
            </a:r>
            <a:endParaRPr lang="en-US" altLang="en-US" sz="20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</a:rPr>
              <a:t>cout</a:t>
            </a:r>
            <a:r>
              <a:rPr lang="en-US" altLang="en-US" sz="2000" dirty="0">
                <a:solidFill>
                  <a:srgbClr val="000000"/>
                </a:solidFill>
              </a:rPr>
              <a:t>&lt;&lt;"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请输入苹果重量</a:t>
            </a:r>
            <a:r>
              <a:rPr lang="en-US" altLang="en-US" sz="2000" dirty="0" smtClean="0">
                <a:solidFill>
                  <a:srgbClr val="000000"/>
                </a:solidFill>
              </a:rPr>
              <a:t>:"&lt;&lt;</a:t>
            </a:r>
            <a:r>
              <a:rPr lang="en-US" altLang="en-US" sz="2000" dirty="0" err="1">
                <a:solidFill>
                  <a:srgbClr val="000000"/>
                </a:solidFill>
              </a:rPr>
              <a:t>endl</a:t>
            </a:r>
            <a:r>
              <a:rPr lang="en-US" altLang="en-US" sz="2000" dirty="0">
                <a:solidFill>
                  <a:srgbClr val="000000"/>
                </a:solidFill>
              </a:rPr>
              <a:t>;</a:t>
            </a:r>
            <a:r>
              <a:rPr lang="en-US" altLang="zh-CN" sz="2000" dirty="0">
                <a:solidFill>
                  <a:srgbClr val="000000"/>
                </a:solidFill>
              </a:rPr>
              <a:t>    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提示信息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</a:rPr>
              <a:t>cin</a:t>
            </a:r>
            <a:r>
              <a:rPr lang="en-US" altLang="en-US" sz="2000" dirty="0">
                <a:solidFill>
                  <a:srgbClr val="000000"/>
                </a:solidFill>
              </a:rPr>
              <a:t>&gt;&gt;</a:t>
            </a:r>
            <a:r>
              <a:rPr lang="en-US" altLang="en-US" sz="2000" dirty="0" err="1">
                <a:solidFill>
                  <a:srgbClr val="000000"/>
                </a:solidFill>
              </a:rPr>
              <a:t>AppleWeight</a:t>
            </a:r>
            <a:r>
              <a:rPr lang="en-US" altLang="en-US" sz="2000" dirty="0">
                <a:solidFill>
                  <a:srgbClr val="000000"/>
                </a:solidFill>
              </a:rPr>
              <a:t>;	  </a:t>
            </a:r>
            <a:r>
              <a:rPr lang="en-US" altLang="zh-CN" sz="2000" dirty="0">
                <a:solidFill>
                  <a:srgbClr val="000000"/>
                </a:solidFill>
              </a:rPr>
              <a:t>                         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输入苹果重量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</a:rPr>
              <a:t>cout</a:t>
            </a:r>
            <a:r>
              <a:rPr lang="en-US" altLang="en-US" sz="2000" dirty="0">
                <a:solidFill>
                  <a:srgbClr val="000000"/>
                </a:solidFill>
              </a:rPr>
              <a:t>&lt;&lt;"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请输入香蕉重量</a:t>
            </a:r>
            <a:r>
              <a:rPr lang="en-US" altLang="en-US" sz="2000" dirty="0" smtClean="0">
                <a:solidFill>
                  <a:srgbClr val="000000"/>
                </a:solidFill>
              </a:rPr>
              <a:t>:"&lt;&lt; </a:t>
            </a:r>
            <a:r>
              <a:rPr lang="en-US" altLang="en-US" sz="2000" dirty="0" err="1">
                <a:solidFill>
                  <a:srgbClr val="000000"/>
                </a:solidFill>
              </a:rPr>
              <a:t>endl</a:t>
            </a:r>
            <a:r>
              <a:rPr lang="en-US" altLang="en-US" sz="2000" dirty="0">
                <a:solidFill>
                  <a:srgbClr val="000000"/>
                </a:solidFill>
              </a:rPr>
              <a:t>;    // </a:t>
            </a:r>
            <a:r>
              <a:rPr lang="en-US" altLang="en-US" sz="2000" dirty="0" err="1">
                <a:solidFill>
                  <a:srgbClr val="000000"/>
                </a:solidFill>
              </a:rPr>
              <a:t>提示信息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</a:rPr>
              <a:t>cin</a:t>
            </a:r>
            <a:r>
              <a:rPr lang="en-US" altLang="en-US" sz="2000" dirty="0">
                <a:solidFill>
                  <a:srgbClr val="000000"/>
                </a:solidFill>
              </a:rPr>
              <a:t>&gt;&gt;</a:t>
            </a:r>
            <a:r>
              <a:rPr lang="en-US" altLang="en-US" sz="20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2000" dirty="0">
                <a:solidFill>
                  <a:srgbClr val="000000"/>
                </a:solidFill>
              </a:rPr>
              <a:t>;	  </a:t>
            </a:r>
            <a:r>
              <a:rPr lang="en-US" altLang="zh-CN" sz="2000" dirty="0">
                <a:solidFill>
                  <a:srgbClr val="000000"/>
                </a:solidFill>
              </a:rPr>
              <a:t>              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输入香蕉重量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Total=</a:t>
            </a:r>
            <a:r>
              <a:rPr lang="en-US" altLang="en-US" sz="2000" dirty="0" err="1">
                <a:solidFill>
                  <a:srgbClr val="000000"/>
                </a:solidFill>
              </a:rPr>
              <a:t>ApplePrice</a:t>
            </a:r>
            <a:r>
              <a:rPr lang="en-US" altLang="en-US" sz="2000" dirty="0">
                <a:solidFill>
                  <a:srgbClr val="000000"/>
                </a:solidFill>
              </a:rPr>
              <a:t>*</a:t>
            </a:r>
            <a:r>
              <a:rPr lang="en-US" altLang="en-US" sz="20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2000" dirty="0">
                <a:solidFill>
                  <a:srgbClr val="000000"/>
                </a:solidFill>
              </a:rPr>
              <a:t>*</a:t>
            </a:r>
            <a:r>
              <a:rPr lang="en-US" altLang="en-US" sz="20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20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				  </a:t>
            </a:r>
            <a:r>
              <a:rPr lang="en-US" altLang="zh-CN" sz="2000" dirty="0">
                <a:solidFill>
                  <a:srgbClr val="000000"/>
                </a:solidFill>
              </a:rPr>
              <a:t>              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计算应付款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</a:rPr>
              <a:t>cout</a:t>
            </a:r>
            <a:r>
              <a:rPr lang="en-US" altLang="en-US" sz="2000" dirty="0">
                <a:solidFill>
                  <a:srgbClr val="000000"/>
                </a:solidFill>
              </a:rPr>
              <a:t>&lt;&lt;"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应付款</a:t>
            </a:r>
            <a:r>
              <a:rPr lang="en-US" altLang="en-US" sz="2000" dirty="0" smtClean="0">
                <a:solidFill>
                  <a:srgbClr val="000000"/>
                </a:solidFill>
              </a:rPr>
              <a:t>:"&lt;&lt;</a:t>
            </a:r>
            <a:r>
              <a:rPr lang="en-US" altLang="en-US" sz="2000" dirty="0">
                <a:solidFill>
                  <a:srgbClr val="000000"/>
                </a:solidFill>
              </a:rPr>
              <a:t>Total&lt;&lt;</a:t>
            </a:r>
            <a:r>
              <a:rPr lang="en-US" altLang="en-US" sz="2000" dirty="0" err="1">
                <a:solidFill>
                  <a:srgbClr val="000000"/>
                </a:solidFill>
              </a:rPr>
              <a:t>endl</a:t>
            </a:r>
            <a:r>
              <a:rPr lang="en-US" altLang="en-US" sz="2000" dirty="0">
                <a:solidFill>
                  <a:srgbClr val="000000"/>
                </a:solidFill>
              </a:rPr>
              <a:t>;  </a:t>
            </a:r>
            <a:r>
              <a:rPr lang="en-US" altLang="zh-CN" sz="2000" dirty="0">
                <a:solidFill>
                  <a:srgbClr val="000000"/>
                </a:solidFill>
              </a:rPr>
              <a:t>      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输出应付款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           return 0;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}					                 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// </a:t>
            </a:r>
            <a:r>
              <a:rPr lang="en-US" altLang="en-US" sz="2000" dirty="0" err="1">
                <a:solidFill>
                  <a:srgbClr val="000000"/>
                </a:solidFill>
              </a:rPr>
              <a:t>主函数结束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2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110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95536" y="1059913"/>
            <a:ext cx="8352928" cy="177134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将编译器规定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short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类型长度分别为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位；执行下列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语言语句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unsigned short x=65530;  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unsigned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y=x;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得到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的机器数为（）。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30587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0000 7FFAH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337459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0000 FFFAH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3938332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 7FFAH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556298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 FFFAH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59059" y="2883722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59059" y="3991467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59059" y="4609433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48A817-DEC9-4069-A14A-8A17CECA9BF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FA8304-36F3-4D3C-9B63-1F7AB30355F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EC3787-1BE7-4907-8593-D450B10A7B1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81F204A-A9ED-4CD2-ABEA-EC7E6B92AA87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94589" y="3413822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4BA2B3-90F2-4008-A92D-B088C96E5AC3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>
              <a:extLst>
                <a:ext uri="{FF2B5EF4-FFF2-40B4-BE49-F238E27FC236}">
                  <a16:creationId xmlns:a16="http://schemas.microsoft.com/office/drawing/2014/main" id="{88773AAE-3971-46A0-8B9D-3BC7AA0912B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>
              <a:extLst>
                <a:ext uri="{FF2B5EF4-FFF2-40B4-BE49-F238E27FC236}">
                  <a16:creationId xmlns:a16="http://schemas.microsoft.com/office/drawing/2014/main" id="{4AA77A04-77CF-4187-AE92-FFE56EBADE2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>
              <a:extLst>
                <a:ext uri="{FF2B5EF4-FFF2-40B4-BE49-F238E27FC236}">
                  <a16:creationId xmlns:a16="http://schemas.microsoft.com/office/drawing/2014/main" id="{5A2BD6E6-52E5-4086-8C1B-0197ED72BAF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0" name="RemarkBack">
            <a:extLst>
              <a:ext uri="{FF2B5EF4-FFF2-40B4-BE49-F238E27FC236}">
                <a16:creationId xmlns:a16="http://schemas.microsoft.com/office/drawing/2014/main" id="{CD73819B-9855-4BF4-BFDE-FB805DD695D7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7DEAF0F7-8D5A-45CE-B639-946995A06DD8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RemarkTitleText">
            <a:extLst>
              <a:ext uri="{FF2B5EF4-FFF2-40B4-BE49-F238E27FC236}">
                <a16:creationId xmlns:a16="http://schemas.microsoft.com/office/drawing/2014/main" id="{9E41D9BF-9F5E-47C1-8621-123C4F9D862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A2E1CFC5-CC66-46B2-B4C4-954A3DD53086}"/>
                  </a:ext>
                </a:extLst>
              </p:cNvPr>
              <p:cNvSpPr/>
              <p:nvPr/>
            </p:nvSpPr>
            <p:spPr bwMode="auto">
              <a:xfrm>
                <a:off x="3759153" y="2496467"/>
                <a:ext cx="5093875" cy="2784833"/>
              </a:xfrm>
              <a:prstGeom prst="wedgeRoundRectCallout">
                <a:avLst>
                  <a:gd name="adj1" fmla="val -20215"/>
                  <a:gd name="adj2" fmla="val 510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16</m:t>
                        </m:r>
                      </m:sup>
                    </m:sSup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=64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𝐾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=65536=0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8000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；</a:t>
                </a:r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无符号数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的表示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-1,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0~65535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65535=0xFFFF;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65530=65535-5=0xFFFF-5=0xFFFA;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占用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占用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y=x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的低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字节存放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的值，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的高两个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字节补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的机器数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0000 FFFAH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可以这样理解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：把无符号数理解为正数，高位字节补零，即符号位扩展。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A2E1CFC5-CC66-46B2-B4C4-954A3DD53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9153" y="2496467"/>
                <a:ext cx="5093875" cy="2784833"/>
              </a:xfrm>
              <a:prstGeom prst="wedgeRoundRectCallout">
                <a:avLst>
                  <a:gd name="adj1" fmla="val -20215"/>
                  <a:gd name="adj2" fmla="val 51031"/>
                  <a:gd name="adj3" fmla="val 16667"/>
                </a:avLst>
              </a:prstGeom>
              <a:blipFill>
                <a:blip r:embed="rId30"/>
                <a:stretch>
                  <a:fillRect r="-262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7809FD3-84C9-40FF-B5BC-C539010C229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3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682" y="1149363"/>
            <a:ext cx="8603673" cy="506687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字符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2000" b="1" dirty="0">
                <a:sym typeface="Symbol" pitchFamily="18" charset="2"/>
              </a:rPr>
              <a:t>整型变量</a:t>
            </a:r>
            <a:endParaRPr lang="en-US" altLang="zh-CN" sz="2000" b="1" dirty="0"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将一个字节的字符数据存入低</a:t>
            </a:r>
            <a:r>
              <a:rPr lang="en-US" altLang="zh-CN" sz="1800" dirty="0">
                <a:sym typeface="Symbol" pitchFamily="18" charset="2"/>
              </a:rPr>
              <a:t>8</a:t>
            </a:r>
            <a:r>
              <a:rPr lang="zh-CN" altLang="en-US" sz="1800" dirty="0">
                <a:sym typeface="Symbol" pitchFamily="18" charset="2"/>
              </a:rPr>
              <a:t>位（最低字节）；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整型数据的高位几个字节填充字符数据中的最高位（</a:t>
            </a:r>
            <a:r>
              <a:rPr lang="zh-CN" altLang="en-US" sz="1800" dirty="0">
                <a:solidFill>
                  <a:srgbClr val="030DCD"/>
                </a:solidFill>
                <a:sym typeface="Symbol" pitchFamily="18" charset="2"/>
              </a:rPr>
              <a:t>符号扩展</a:t>
            </a:r>
            <a:r>
              <a:rPr lang="zh-CN" altLang="en-US" sz="1800" dirty="0">
                <a:sym typeface="Symbol" pitchFamily="18" charset="2"/>
              </a:rPr>
              <a:t>）；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c=‘0’;   int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a=0x30;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‘0’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的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ASCII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码为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0x30=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0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011 0000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，符号位是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，视为正整数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+48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c=129;  int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a=0xFF FF </a:t>
            </a:r>
            <a:r>
              <a:rPr lang="en-US" altLang="zh-CN" sz="1800" b="1" dirty="0" err="1">
                <a:solidFill>
                  <a:srgbClr val="C00000"/>
                </a:solidFill>
                <a:sym typeface="Symbol" pitchFamily="18" charset="2"/>
              </a:rPr>
              <a:t>FF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 81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，即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-127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；</a:t>
            </a:r>
            <a:endParaRPr lang="en-US" altLang="zh-CN" sz="1800" b="1" dirty="0">
              <a:solidFill>
                <a:srgbClr val="C00000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129=0x81, [-127]</a:t>
            </a:r>
            <a:r>
              <a:rPr lang="zh-CN" altLang="en-US" sz="1600" baseline="-25000" dirty="0">
                <a:solidFill>
                  <a:srgbClr val="0000CC"/>
                </a:solidFill>
                <a:sym typeface="Symbol" pitchFamily="18" charset="2"/>
              </a:rPr>
              <a:t>补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=0x81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c=0x81=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1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000 0001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，符号位是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 按有符号数的补码解释真值是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-127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ym typeface="Symbol" pitchFamily="18" charset="2"/>
              </a:rPr>
              <a:t>a=0xFF FF </a:t>
            </a:r>
            <a:r>
              <a:rPr lang="en-US" altLang="zh-CN" sz="1600" dirty="0" err="1">
                <a:sym typeface="Symbol" pitchFamily="18" charset="2"/>
              </a:rPr>
              <a:t>FF</a:t>
            </a:r>
            <a:r>
              <a:rPr lang="en-US" altLang="zh-CN" sz="1600" dirty="0">
                <a:sym typeface="Symbol" pitchFamily="18" charset="2"/>
              </a:rPr>
              <a:t> 81</a:t>
            </a:r>
            <a:r>
              <a:rPr lang="zh-CN" altLang="en-US" sz="1600" dirty="0">
                <a:sym typeface="Symbol" pitchFamily="18" charset="2"/>
              </a:rPr>
              <a:t>，按有符号数的补码解释真值是</a:t>
            </a:r>
            <a:r>
              <a:rPr lang="en-US" altLang="zh-CN" sz="1600" dirty="0">
                <a:sym typeface="Symbol" pitchFamily="18" charset="2"/>
              </a:rPr>
              <a:t>-127</a:t>
            </a:r>
            <a:r>
              <a:rPr lang="zh-CN" altLang="en-US" sz="1600" dirty="0">
                <a:sym typeface="Symbol" pitchFamily="18" charset="2"/>
              </a:rPr>
              <a:t>；</a:t>
            </a:r>
            <a:endParaRPr lang="en-US" altLang="zh-CN" sz="16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c=129;  unsigned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a=0xFF FF </a:t>
            </a:r>
            <a:r>
              <a:rPr lang="en-US" altLang="zh-CN" sz="1800" b="1" dirty="0" err="1">
                <a:solidFill>
                  <a:srgbClr val="C00000"/>
                </a:solidFill>
                <a:sym typeface="Symbol" pitchFamily="18" charset="2"/>
              </a:rPr>
              <a:t>FF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 81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，即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4294967169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；</a:t>
            </a:r>
            <a:endParaRPr lang="en-US" altLang="zh-CN" sz="1800" b="1" dirty="0">
              <a:solidFill>
                <a:srgbClr val="C00000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129=0x81, [-127]</a:t>
            </a:r>
            <a:r>
              <a:rPr lang="zh-CN" altLang="en-US" sz="1600" baseline="-25000" dirty="0">
                <a:solidFill>
                  <a:srgbClr val="0000CC"/>
                </a:solidFill>
                <a:sym typeface="Symbol" pitchFamily="18" charset="2"/>
              </a:rPr>
              <a:t>补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=0x81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c=0x81=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1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000 0001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</a:t>
            </a:r>
            <a:r>
              <a:rPr lang="zh-CN" altLang="en-US" sz="1600" dirty="0">
                <a:sym typeface="Symbol" pitchFamily="18" charset="2"/>
              </a:rPr>
              <a:t>按有符号数的补码解释真值是</a:t>
            </a:r>
            <a:r>
              <a:rPr lang="en-US" altLang="zh-CN" sz="1600" dirty="0">
                <a:sym typeface="Symbol" pitchFamily="18" charset="2"/>
              </a:rPr>
              <a:t>4294967169 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ym typeface="Symbol" pitchFamily="18" charset="2"/>
              </a:rPr>
              <a:t>a=0xFF FF </a:t>
            </a:r>
            <a:r>
              <a:rPr lang="en-US" altLang="zh-CN" sz="1600" dirty="0" err="1">
                <a:sym typeface="Symbol" pitchFamily="18" charset="2"/>
              </a:rPr>
              <a:t>FF</a:t>
            </a:r>
            <a:r>
              <a:rPr lang="en-US" altLang="zh-CN" sz="1600" dirty="0">
                <a:sym typeface="Symbol" pitchFamily="18" charset="2"/>
              </a:rPr>
              <a:t> 81</a:t>
            </a:r>
            <a:r>
              <a:rPr lang="zh-CN" altLang="en-US" sz="1600" dirty="0">
                <a:sym typeface="Symbol" pitchFamily="18" charset="2"/>
              </a:rPr>
              <a:t>，</a:t>
            </a:r>
            <a:r>
              <a:rPr lang="en-US" altLang="zh-CN" sz="1600" dirty="0">
                <a:sym typeface="Symbol" pitchFamily="18" charset="2"/>
              </a:rPr>
              <a:t>4294967169</a:t>
            </a:r>
            <a:endParaRPr lang="en-US" altLang="zh-CN" sz="1600" dirty="0">
              <a:solidFill>
                <a:srgbClr val="C00000"/>
              </a:solidFill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注：高位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补的是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真值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0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。由于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机内采用补码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表示，利用字符数据的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符号位填充整型数据的高位字节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；（符号位扩展）</a:t>
            </a:r>
            <a:endParaRPr lang="en-US" altLang="zh-CN" sz="1800" dirty="0">
              <a:sym typeface="Symbol" pitchFamily="18" charset="2"/>
            </a:endParaRPr>
          </a:p>
          <a:p>
            <a:pPr marL="1200150" lvl="2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rgbClr val="C00000"/>
                </a:solidFill>
              </a:rPr>
              <a:t>int</a:t>
            </a:r>
            <a:r>
              <a:rPr lang="en-US" altLang="zh-CN" sz="2000" dirty="0" err="1">
                <a:solidFill>
                  <a:srgbClr val="C00000"/>
                </a:solidFill>
                <a:sym typeface="Symbol" pitchFamily="18" charset="2"/>
              </a:rPr>
              <a:t>long</a:t>
            </a:r>
            <a:r>
              <a:rPr lang="en-US" altLang="zh-CN" sz="2000" dirty="0">
                <a:solidFill>
                  <a:srgbClr val="C00000"/>
                </a:solidFill>
                <a:sym typeface="Symbol" pitchFamily="18" charset="2"/>
              </a:rPr>
              <a:t> long int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zh-CN" altLang="en-US" sz="2000" dirty="0">
                <a:sym typeface="Symbol" pitchFamily="18" charset="2"/>
              </a:rPr>
              <a:t>将</a:t>
            </a:r>
            <a:r>
              <a:rPr lang="en-US" altLang="zh-CN" sz="2000" dirty="0">
                <a:sym typeface="Symbol" pitchFamily="18" charset="2"/>
              </a:rPr>
              <a:t>int</a:t>
            </a:r>
            <a:r>
              <a:rPr lang="zh-CN" altLang="en-US" sz="2000" dirty="0">
                <a:sym typeface="Symbol" pitchFamily="18" charset="2"/>
              </a:rPr>
              <a:t>的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放到低</a:t>
            </a:r>
            <a:r>
              <a:rPr lang="en-US" altLang="zh-CN" sz="2000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字节，高字节</a:t>
            </a:r>
            <a:r>
              <a:rPr lang="zh-CN" altLang="zh-CN" sz="2000" b="1" dirty="0">
                <a:solidFill>
                  <a:srgbClr val="006600"/>
                </a:solidFill>
                <a:sym typeface="Symbol" pitchFamily="18" charset="2"/>
              </a:rPr>
              <a:t>进行</a:t>
            </a:r>
            <a:r>
              <a:rPr lang="zh-CN" altLang="zh-CN" sz="2000" b="1" dirty="0">
                <a:solidFill>
                  <a:srgbClr val="C00000"/>
                </a:solidFill>
                <a:sym typeface="Symbol" pitchFamily="18" charset="2"/>
              </a:rPr>
              <a:t>符号扩展</a:t>
            </a:r>
            <a:r>
              <a:rPr lang="zh-CN" altLang="zh-CN" sz="2000" dirty="0">
                <a:solidFill>
                  <a:srgbClr val="C00000"/>
                </a:solidFill>
                <a:sym typeface="Symbol" pitchFamily="18" charset="2"/>
              </a:rPr>
              <a:t>。</a:t>
            </a: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变量的</a:t>
            </a:r>
            <a:r>
              <a:rPr lang="zh-CN" altLang="zh-CN" sz="1800" dirty="0">
                <a:sym typeface="Symbol" pitchFamily="18" charset="2"/>
              </a:rPr>
              <a:t>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位</a:t>
            </a:r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zh-CN" sz="1800" dirty="0">
                <a:sym typeface="Symbol" pitchFamily="18" charset="2"/>
              </a:rPr>
              <a:t>的低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zh-CN" sz="1800" dirty="0">
                <a:sym typeface="Symbol" pitchFamily="18" charset="2"/>
              </a:rPr>
              <a:t>的</a:t>
            </a:r>
            <a:r>
              <a:rPr lang="zh-CN" altLang="en-US" sz="1800" dirty="0">
                <a:sym typeface="Symbol" pitchFamily="18" charset="2"/>
              </a:rPr>
              <a:t>高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填充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变量的符号位（符号扩展，由于补码表示）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如 </a:t>
            </a:r>
            <a:r>
              <a:rPr lang="en-US" altLang="zh-CN" sz="1800" dirty="0" err="1">
                <a:solidFill>
                  <a:srgbClr val="006600"/>
                </a:solidFill>
              </a:rPr>
              <a:t>int</a:t>
            </a:r>
            <a:r>
              <a:rPr lang="en-US" altLang="zh-CN" sz="1800" dirty="0">
                <a:solidFill>
                  <a:srgbClr val="006600"/>
                </a:solidFill>
              </a:rPr>
              <a:t> a=  3;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b=a; //b=  3, 0x3   //”</a:t>
            </a:r>
            <a:r>
              <a:rPr lang="en-US" altLang="zh-CN" sz="1800" dirty="0" err="1"/>
              <a:t>lld</a:t>
            </a:r>
            <a:r>
              <a:rPr lang="en-US" altLang="zh-CN" sz="1800" dirty="0"/>
              <a:t>”, “</a:t>
            </a:r>
            <a:r>
              <a:rPr lang="en-US" altLang="zh-CN" sz="1800" dirty="0" err="1"/>
              <a:t>llX</a:t>
            </a:r>
            <a:r>
              <a:rPr lang="en-US" altLang="zh-CN" sz="1800" dirty="0"/>
              <a:t>”</a:t>
            </a:r>
            <a:r>
              <a:rPr lang="zh-CN" altLang="en-US" sz="1800" dirty="0"/>
              <a:t>输出；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如 </a:t>
            </a:r>
            <a:r>
              <a:rPr lang="en-US" altLang="zh-CN" sz="1800" dirty="0" err="1">
                <a:solidFill>
                  <a:srgbClr val="006600"/>
                </a:solidFill>
              </a:rPr>
              <a:t>int</a:t>
            </a:r>
            <a:r>
              <a:rPr lang="en-US" altLang="zh-CN" sz="1800" dirty="0">
                <a:solidFill>
                  <a:srgbClr val="006600"/>
                </a:solidFill>
              </a:rPr>
              <a:t> a= -3;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b=a; //b= -3, 0xFF FF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FD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dirty="0">
                <a:latin typeface="Times New Roman" pitchFamily="18" charset="0"/>
              </a:rPr>
              <a:t>注：</a:t>
            </a:r>
            <a:endParaRPr lang="en-US" altLang="zh-CN" dirty="0">
              <a:latin typeface="Times New Roman" pitchFamily="18" charset="0"/>
            </a:endParaRPr>
          </a:p>
          <a:p>
            <a:pPr marL="1200150" lvl="2"/>
            <a:r>
              <a:rPr lang="en-US" altLang="zh-CN" sz="1800" dirty="0"/>
              <a:t>[-3]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=1111 1111 1111 1111 1111 1111 1111 1110  </a:t>
            </a:r>
            <a:r>
              <a:rPr lang="zh-CN" altLang="en-US" sz="1800" dirty="0"/>
              <a:t>（</a:t>
            </a:r>
            <a:r>
              <a:rPr lang="en-US" altLang="zh-CN" sz="1800" dirty="0"/>
              <a:t>32</a:t>
            </a:r>
            <a:r>
              <a:rPr lang="zh-CN" altLang="en-US" sz="1800" dirty="0"/>
              <a:t>位</a:t>
            </a:r>
            <a:r>
              <a:rPr lang="en-US" altLang="zh-CN" sz="1800" dirty="0" err="1"/>
              <a:t>int</a:t>
            </a:r>
            <a:r>
              <a:rPr lang="zh-CN" altLang="en-US" sz="1800" dirty="0"/>
              <a:t>型）</a:t>
            </a:r>
            <a:endParaRPr lang="en-US" altLang="zh-CN" sz="1800" dirty="0"/>
          </a:p>
          <a:p>
            <a:pPr marL="1200150" lvl="2"/>
            <a:r>
              <a:rPr lang="en-US" altLang="zh-CN" sz="1800" dirty="0"/>
              <a:t>[-3]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=1111 1111 1111 1111 1111 1111 1111 1111 </a:t>
            </a:r>
          </a:p>
          <a:p>
            <a:pPr lvl="2" indent="0">
              <a:buNone/>
            </a:pPr>
            <a:r>
              <a:rPr lang="en-US" altLang="zh-CN" sz="1800" dirty="0">
                <a:solidFill>
                  <a:srgbClr val="030DCD"/>
                </a:solidFill>
              </a:rPr>
              <a:t>                 1111 1111 1111 1111 1111 1111 1111 1110  </a:t>
            </a:r>
            <a:r>
              <a:rPr lang="en-US" altLang="zh-CN" sz="1800" dirty="0"/>
              <a:t>(64</a:t>
            </a:r>
            <a:r>
              <a:rPr lang="zh-CN" altLang="en-US" sz="1800" dirty="0"/>
              <a:t>位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zh-CN" altLang="en-US" sz="1800" dirty="0"/>
              <a:t>型</a:t>
            </a:r>
            <a:r>
              <a:rPr lang="en-US" altLang="zh-CN" sz="1800" dirty="0"/>
              <a:t>)</a:t>
            </a:r>
          </a:p>
          <a:p>
            <a:pPr marL="1200150" lvl="2"/>
            <a:r>
              <a:rPr lang="zh-CN" altLang="en-US" sz="1800" dirty="0">
                <a:latin typeface="Times New Roman" pitchFamily="18" charset="0"/>
              </a:rPr>
              <a:t>可以看出，</a:t>
            </a:r>
            <a:r>
              <a:rPr lang="en-US" altLang="zh-CN" sz="1800" dirty="0">
                <a:latin typeface="Times New Roman" pitchFamily="18" charset="0"/>
              </a:rPr>
              <a:t>b</a:t>
            </a:r>
            <a:r>
              <a:rPr lang="zh-CN" altLang="en-US" sz="1800" dirty="0">
                <a:latin typeface="Times New Roman" pitchFamily="18" charset="0"/>
              </a:rPr>
              <a:t>的低</a:t>
            </a:r>
            <a:r>
              <a:rPr lang="en-US" altLang="zh-CN" sz="1800" dirty="0">
                <a:latin typeface="Times New Roman" pitchFamily="18" charset="0"/>
              </a:rPr>
              <a:t>4</a:t>
            </a:r>
            <a:r>
              <a:rPr lang="zh-CN" altLang="en-US" sz="1800" dirty="0">
                <a:latin typeface="Times New Roman" pitchFamily="18" charset="0"/>
              </a:rPr>
              <a:t>个字节存放</a:t>
            </a:r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的内容，高</a:t>
            </a:r>
            <a:r>
              <a:rPr lang="en-US" altLang="zh-CN" sz="1800" dirty="0">
                <a:latin typeface="Times New Roman" pitchFamily="18" charset="0"/>
              </a:rPr>
              <a:t>4</a:t>
            </a:r>
            <a:r>
              <a:rPr lang="zh-CN" altLang="en-US" sz="1800" dirty="0">
                <a:latin typeface="Times New Roman" pitchFamily="18" charset="0"/>
              </a:rPr>
              <a:t>个字节应该填充</a:t>
            </a:r>
            <a:r>
              <a:rPr lang="en-US" altLang="zh-CN" sz="1800" dirty="0">
                <a:latin typeface="Times New Roman" pitchFamily="18" charset="0"/>
              </a:rPr>
              <a:t>1</a:t>
            </a:r>
            <a:r>
              <a:rPr lang="zh-CN" altLang="en-US" sz="1800" dirty="0">
                <a:latin typeface="Times New Roman" pitchFamily="18" charset="0"/>
              </a:rPr>
              <a:t>，即</a:t>
            </a:r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的符号位</a:t>
            </a:r>
            <a:r>
              <a:rPr lang="en-US" altLang="zh-CN" sz="1800" dirty="0">
                <a:latin typeface="Times New Roman" pitchFamily="18" charset="0"/>
              </a:rPr>
              <a:t>1</a:t>
            </a:r>
            <a:r>
              <a:rPr lang="zh-CN" altLang="en-US" sz="1800" dirty="0">
                <a:latin typeface="Times New Roman" pitchFamily="18" charset="0"/>
              </a:rPr>
              <a:t>；（</a:t>
            </a:r>
            <a:r>
              <a:rPr lang="zh-CN" altLang="en-US" sz="1800" dirty="0">
                <a:solidFill>
                  <a:srgbClr val="0000CC"/>
                </a:solidFill>
                <a:latin typeface="Times New Roman" pitchFamily="18" charset="0"/>
              </a:rPr>
              <a:t>符号扩展</a:t>
            </a:r>
            <a:r>
              <a:rPr lang="zh-CN" altLang="en-US" sz="1800" dirty="0">
                <a:latin typeface="Times New Roman" pitchFamily="18" charset="0"/>
              </a:rPr>
              <a:t>）</a:t>
            </a:r>
            <a:endParaRPr lang="en-US" altLang="zh-CN" sz="1800" dirty="0">
              <a:latin typeface="Times New Roman" pitchFamily="18" charset="0"/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05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long </a:t>
            </a:r>
            <a:r>
              <a:rPr lang="en-US" altLang="zh-CN" dirty="0" err="1">
                <a:solidFill>
                  <a:srgbClr val="C00000"/>
                </a:solidFill>
              </a:rPr>
              <a:t>long</a:t>
            </a:r>
            <a:r>
              <a:rPr lang="en-US" altLang="zh-CN" dirty="0">
                <a:solidFill>
                  <a:srgbClr val="C00000"/>
                </a:solidFill>
              </a:rPr>
              <a:t> int 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</a:t>
            </a:r>
            <a:r>
              <a:rPr lang="en-US" altLang="zh-CN" dirty="0">
                <a:solidFill>
                  <a:srgbClr val="C00000"/>
                </a:solidFill>
              </a:rPr>
              <a:t> int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6600"/>
                </a:solidFill>
              </a:rPr>
              <a:t>截取</a:t>
            </a:r>
            <a:r>
              <a:rPr lang="en-US" altLang="zh-CN" dirty="0">
                <a:solidFill>
                  <a:srgbClr val="006600"/>
                </a:solidFill>
              </a:rPr>
              <a:t>long </a:t>
            </a:r>
            <a:r>
              <a:rPr lang="en-US" altLang="zh-CN" dirty="0" err="1">
                <a:solidFill>
                  <a:srgbClr val="006600"/>
                </a:solidFill>
              </a:rPr>
              <a:t>long</a:t>
            </a:r>
            <a:r>
              <a:rPr lang="zh-CN" altLang="en-US" dirty="0">
                <a:solidFill>
                  <a:srgbClr val="006600"/>
                </a:solidFill>
              </a:rPr>
              <a:t>的低</a:t>
            </a:r>
            <a:r>
              <a:rPr lang="en-US" altLang="zh-CN" dirty="0">
                <a:solidFill>
                  <a:srgbClr val="006600"/>
                </a:solidFill>
              </a:rPr>
              <a:t>4</a:t>
            </a:r>
            <a:r>
              <a:rPr lang="zh-CN" altLang="en-US" dirty="0">
                <a:solidFill>
                  <a:srgbClr val="006600"/>
                </a:solidFill>
              </a:rPr>
              <a:t>字节，</a:t>
            </a:r>
            <a:r>
              <a:rPr lang="zh-CN" altLang="zh-CN" dirty="0">
                <a:solidFill>
                  <a:srgbClr val="006600"/>
                </a:solidFill>
              </a:rPr>
              <a:t>高</a:t>
            </a:r>
            <a:r>
              <a:rPr lang="en-US" altLang="zh-CN" dirty="0">
                <a:solidFill>
                  <a:srgbClr val="006600"/>
                </a:solidFill>
              </a:rPr>
              <a:t>4</a:t>
            </a:r>
            <a:r>
              <a:rPr lang="zh-CN" altLang="en-US" dirty="0">
                <a:solidFill>
                  <a:srgbClr val="006600"/>
                </a:solidFill>
              </a:rPr>
              <a:t>字节被舍弃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</a:t>
            </a:r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en-US" sz="1800" dirty="0">
                <a:sym typeface="Symbol" pitchFamily="18" charset="2"/>
              </a:rPr>
              <a:t>变量的</a:t>
            </a:r>
            <a:r>
              <a:rPr lang="zh-CN" altLang="zh-CN" sz="1800" dirty="0">
                <a:sym typeface="Symbol" pitchFamily="18" charset="2"/>
              </a:rPr>
              <a:t>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位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的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中；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dirty="0"/>
              <a:t>如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a=0x1234567890123456;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b=a; </a:t>
            </a:r>
          </a:p>
          <a:p>
            <a:pPr marL="971550" lvl="1"/>
            <a:r>
              <a:rPr lang="zh-CN" altLang="en-US" sz="1800" dirty="0"/>
              <a:t>则 </a:t>
            </a:r>
            <a:r>
              <a:rPr lang="en-US" altLang="zh-CN" sz="1800" dirty="0"/>
              <a:t>b=0x90123456;</a:t>
            </a:r>
          </a:p>
          <a:p>
            <a:pPr marL="1200150" lvl="2"/>
            <a:endParaRPr lang="en-US" altLang="zh-CN" sz="1800" dirty="0"/>
          </a:p>
          <a:p>
            <a:pPr marL="971550" lvl="1"/>
            <a:r>
              <a:rPr lang="zh-CN" altLang="en-US" sz="1800" dirty="0">
                <a:latin typeface="Times New Roman" pitchFamily="18" charset="0"/>
              </a:rPr>
              <a:t>注：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转换后数据的</a:t>
            </a:r>
            <a:r>
              <a:rPr lang="zh-CN" altLang="en-US" sz="1800" b="1" u="sng" dirty="0">
                <a:solidFill>
                  <a:srgbClr val="FF0000"/>
                </a:solidFill>
                <a:latin typeface="Times New Roman" pitchFamily="18" charset="0"/>
              </a:rPr>
              <a:t>符号位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取决于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long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itchFamily="18" charset="0"/>
              </a:rPr>
              <a:t>long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 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型数据被截断后存放到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型数据的最高位是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还是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；</a:t>
            </a:r>
            <a:endParaRPr lang="en-US" altLang="zh-CN" sz="1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marL="1200150" lvl="2"/>
            <a:r>
              <a:rPr lang="zh-CN" altLang="en-US" sz="1800" dirty="0">
                <a:latin typeface="Times New Roman" pitchFamily="18" charset="0"/>
              </a:rPr>
              <a:t>如上例中，</a:t>
            </a:r>
            <a:r>
              <a:rPr lang="en-US" altLang="zh-CN" sz="1800" dirty="0">
                <a:solidFill>
                  <a:srgbClr val="006600"/>
                </a:solidFill>
                <a:latin typeface="Times New Roman" pitchFamily="18" charset="0"/>
              </a:rPr>
              <a:t>a</a:t>
            </a:r>
            <a:r>
              <a:rPr lang="zh-CN" altLang="en-US" sz="1800" dirty="0">
                <a:solidFill>
                  <a:srgbClr val="006600"/>
                </a:solidFill>
                <a:latin typeface="Times New Roman" pitchFamily="18" charset="0"/>
              </a:rPr>
              <a:t>是一个正数</a:t>
            </a:r>
            <a:r>
              <a:rPr lang="zh-CN" altLang="en-US" sz="1800" dirty="0">
                <a:latin typeface="Times New Roman" pitchFamily="18" charset="0"/>
              </a:rPr>
              <a:t>，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而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b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的正负取决于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a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被截断后存放到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b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的部分的最高位是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还是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marL="971550" lvl="1"/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被截断后存储到</a:t>
            </a:r>
            <a:r>
              <a:rPr lang="en-US" altLang="zh-CN" sz="1800" dirty="0">
                <a:latin typeface="Times New Roman" pitchFamily="18" charset="0"/>
              </a:rPr>
              <a:t>int</a:t>
            </a:r>
            <a:r>
              <a:rPr lang="zh-CN" altLang="en-US" sz="1800" dirty="0">
                <a:latin typeface="Times New Roman" pitchFamily="18" charset="0"/>
              </a:rPr>
              <a:t>型变量</a:t>
            </a:r>
            <a:r>
              <a:rPr lang="en-US" altLang="zh-CN" sz="1800" dirty="0">
                <a:latin typeface="Times New Roman" pitchFamily="18" charset="0"/>
              </a:rPr>
              <a:t>b</a:t>
            </a:r>
          </a:p>
          <a:p>
            <a:pPr marL="1200150" lvl="2"/>
            <a:r>
              <a:rPr lang="en-US" altLang="zh-CN" sz="1800" dirty="0">
                <a:latin typeface="Times New Roman" pitchFamily="18" charset="0"/>
              </a:rPr>
              <a:t>b=0x</a:t>
            </a:r>
            <a:r>
              <a:rPr lang="en-US" altLang="zh-CN" sz="1800" dirty="0"/>
              <a:t>90123456; </a:t>
            </a:r>
          </a:p>
          <a:p>
            <a:pPr marL="1200150" lvl="2"/>
            <a:r>
              <a:rPr lang="en-US" altLang="zh-CN" sz="1800" dirty="0"/>
              <a:t> 9</a:t>
            </a:r>
            <a:r>
              <a:rPr lang="zh-CN" altLang="en-US" sz="1800" dirty="0"/>
              <a:t>的二进制形式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r>
              <a:rPr lang="en-US" altLang="zh-CN" sz="1800" dirty="0"/>
              <a:t>001</a:t>
            </a:r>
            <a:r>
              <a:rPr lang="zh-CN" altLang="en-US" sz="1800" dirty="0"/>
              <a:t>，因此</a:t>
            </a:r>
            <a:r>
              <a:rPr lang="en-US" altLang="zh-CN" sz="1800" dirty="0"/>
              <a:t>b</a:t>
            </a:r>
            <a:r>
              <a:rPr lang="zh-CN" altLang="en-US" sz="1800" dirty="0"/>
              <a:t>被视为一个</a:t>
            </a:r>
            <a:r>
              <a:rPr lang="zh-CN" altLang="en-US" sz="1800" dirty="0">
                <a:solidFill>
                  <a:srgbClr val="C00000"/>
                </a:solidFill>
              </a:rPr>
              <a:t>负数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latin typeface="Times New Roman" pitchFamily="18" charset="0"/>
              </a:rPr>
              <a:t>若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a=0x12345678</a:t>
            </a:r>
            <a:r>
              <a:rPr lang="en-US" altLang="zh-CN" sz="1800" dirty="0">
                <a:solidFill>
                  <a:srgbClr val="C00000"/>
                </a:solidFill>
              </a:rPr>
              <a:t>7</a:t>
            </a:r>
            <a:r>
              <a:rPr lang="en-US" altLang="zh-CN" sz="1800" dirty="0"/>
              <a:t>0123456; int b=a; </a:t>
            </a:r>
            <a:r>
              <a:rPr lang="zh-CN" altLang="en-US" sz="1800" dirty="0"/>
              <a:t>，则</a:t>
            </a:r>
            <a:r>
              <a:rPr lang="en-US" altLang="zh-CN" sz="1800" dirty="0"/>
              <a:t>b=0x</a:t>
            </a:r>
            <a:r>
              <a:rPr lang="en-US" altLang="zh-CN" sz="1800" dirty="0">
                <a:solidFill>
                  <a:srgbClr val="C00000"/>
                </a:solidFill>
              </a:rPr>
              <a:t>7</a:t>
            </a:r>
            <a:r>
              <a:rPr lang="en-US" altLang="zh-CN" sz="1800" dirty="0"/>
              <a:t>0123456</a:t>
            </a:r>
            <a:r>
              <a:rPr lang="zh-CN" altLang="en-US" sz="1800" dirty="0"/>
              <a:t>被视为正数；</a:t>
            </a:r>
            <a:endParaRPr lang="en-US" altLang="zh-CN" sz="1800" dirty="0"/>
          </a:p>
          <a:p>
            <a:pPr marL="971550" lvl="1"/>
            <a:endParaRPr lang="en-US" altLang="zh-CN" dirty="0">
              <a:latin typeface="Times New Roman" pitchFamily="18" charset="0"/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8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CC"/>
                </a:solidFill>
              </a:rPr>
              <a:t>unsigned int </a:t>
            </a:r>
            <a:r>
              <a:rPr lang="zh-CN" altLang="zh-CN" dirty="0">
                <a:solidFill>
                  <a:srgbClr val="0000CC"/>
                </a:solidFill>
              </a:rPr>
              <a:t>型</a:t>
            </a:r>
            <a:r>
              <a:rPr lang="zh-CN" altLang="zh-CN" dirty="0">
                <a:solidFill>
                  <a:srgbClr val="0000CC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long </a:t>
            </a:r>
            <a:r>
              <a:rPr lang="en-US" altLang="zh-CN" dirty="0" err="1">
                <a:solidFill>
                  <a:srgbClr val="0000CC"/>
                </a:solidFill>
                <a:sym typeface="Symbol" pitchFamily="18" charset="2"/>
              </a:rPr>
              <a:t>long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 int</a:t>
            </a:r>
            <a:r>
              <a:rPr lang="zh-CN" altLang="en-US" sz="2200" dirty="0">
                <a:sym typeface="Symbol" pitchFamily="18" charset="2"/>
              </a:rPr>
              <a:t>；</a:t>
            </a:r>
            <a:endParaRPr lang="en-US" altLang="zh-CN" sz="2200" dirty="0"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将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unsigned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字节放到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long </a:t>
            </a:r>
            <a:r>
              <a:rPr lang="en-US" altLang="zh-CN" b="1" dirty="0" err="1">
                <a:solidFill>
                  <a:srgbClr val="006600"/>
                </a:solidFill>
                <a:sym typeface="Symbol" pitchFamily="18" charset="2"/>
              </a:rPr>
              <a:t>long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的低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字节，高位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字节补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0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；</a:t>
            </a:r>
            <a:endParaRPr lang="en-US" altLang="zh-CN" b="1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C00000"/>
                </a:solidFill>
                <a:sym typeface="Symbol" pitchFamily="18" charset="2"/>
              </a:rPr>
              <a:t>可将无符号数理解为正整数（只是不需要存储符号位）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，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long </a:t>
            </a:r>
            <a:r>
              <a:rPr lang="en-US" altLang="zh-CN" b="1" dirty="0" err="1">
                <a:solidFill>
                  <a:srgbClr val="006600"/>
                </a:solidFill>
                <a:sym typeface="Symbol" pitchFamily="18" charset="2"/>
              </a:rPr>
              <a:t>long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 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进行符号位扩展；</a:t>
            </a:r>
            <a:endParaRPr lang="en-US" altLang="zh-CN" b="1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endParaRPr lang="en-US" altLang="zh-CN" dirty="0">
              <a:sym typeface="Symbol" pitchFamily="18" charset="2"/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unsigned  u=0xA234;      //   4</a:t>
            </a:r>
            <a:r>
              <a:rPr lang="zh-CN" altLang="en-US" sz="2200" dirty="0">
                <a:sym typeface="Symbol" pitchFamily="18" charset="2"/>
              </a:rPr>
              <a:t>字节</a:t>
            </a: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long </a:t>
            </a:r>
            <a:r>
              <a:rPr lang="en-US" altLang="zh-CN" sz="2200" dirty="0" err="1">
                <a:sym typeface="Symbol" pitchFamily="18" charset="2"/>
              </a:rPr>
              <a:t>long</a:t>
            </a:r>
            <a:r>
              <a:rPr lang="en-US" altLang="zh-CN" sz="2200" dirty="0">
                <a:sym typeface="Symbol" pitchFamily="18" charset="2"/>
              </a:rPr>
              <a:t>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=u;                  //  8</a:t>
            </a:r>
            <a:r>
              <a:rPr lang="zh-CN" altLang="en-US" sz="2200" dirty="0">
                <a:sym typeface="Symbol" pitchFamily="18" charset="2"/>
              </a:rPr>
              <a:t>字节</a:t>
            </a: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 err="1">
                <a:sym typeface="Symbol" pitchFamily="18" charset="2"/>
              </a:rPr>
              <a:t>printf</a:t>
            </a:r>
            <a:r>
              <a:rPr lang="en-US" altLang="zh-CN" sz="2200" dirty="0">
                <a:sym typeface="Symbol" pitchFamily="18" charset="2"/>
              </a:rPr>
              <a:t>(“u=%X,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=%X, %8X, %08X\n”,</a:t>
            </a:r>
            <a:r>
              <a:rPr lang="en-US" altLang="zh-CN" sz="2200" dirty="0" err="1">
                <a:sym typeface="Symbol" pitchFamily="18" charset="2"/>
              </a:rPr>
              <a:t>a,ll,ll,ll</a:t>
            </a:r>
            <a:r>
              <a:rPr lang="en-US" altLang="zh-CN" sz="2200" dirty="0">
                <a:sym typeface="Symbol" pitchFamily="18" charset="2"/>
              </a:rPr>
              <a:t>);</a:t>
            </a:r>
          </a:p>
          <a:p>
            <a:pPr marL="1028700" lvl="2" indent="0">
              <a:buNone/>
            </a:pP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//</a:t>
            </a:r>
            <a:r>
              <a:rPr lang="zh-CN" altLang="en-US" sz="2200" dirty="0">
                <a:sym typeface="Symbol" pitchFamily="18" charset="2"/>
              </a:rPr>
              <a:t>输出：</a:t>
            </a:r>
            <a:r>
              <a:rPr lang="en-US" altLang="zh-CN" sz="2200" dirty="0">
                <a:sym typeface="Symbol" pitchFamily="18" charset="2"/>
              </a:rPr>
              <a:t>u=A234,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=A234,     A234, 0000A234</a:t>
            </a:r>
          </a:p>
          <a:p>
            <a:pPr marL="1200150" lvl="2"/>
            <a:endParaRPr lang="en-US" altLang="zh-CN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各类数值型数据间的混合运算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303DF"/>
                </a:solidFill>
              </a:rPr>
              <a:t>编译器会对类型之间进行自动转换（</a:t>
            </a:r>
            <a:r>
              <a:rPr lang="zh-CN" altLang="en-US" b="1" dirty="0">
                <a:solidFill>
                  <a:srgbClr val="C00000"/>
                </a:solidFill>
              </a:rPr>
              <a:t>隐式转换</a:t>
            </a:r>
            <a:r>
              <a:rPr lang="zh-CN" altLang="en-US" b="1" dirty="0">
                <a:solidFill>
                  <a:srgbClr val="0303DF"/>
                </a:solidFill>
              </a:rPr>
              <a:t>）</a:t>
            </a:r>
            <a:endParaRPr lang="en-US" altLang="zh-CN" b="1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dirty="0">
                <a:latin typeface="+mn-ea"/>
              </a:rPr>
              <a:t>字符型、有符号整型、无符号整形、单精度型、双精度型数据可以混合运算；</a:t>
            </a: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+mn-ea"/>
              </a:rPr>
              <a:t>不同类型的数据要先转换成同一类型（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</a:rPr>
              <a:t>隐式转换</a:t>
            </a:r>
            <a:r>
              <a:rPr lang="zh-CN" altLang="en-US" b="1" dirty="0">
                <a:solidFill>
                  <a:srgbClr val="006600"/>
                </a:solidFill>
                <a:latin typeface="+mn-ea"/>
              </a:rPr>
              <a:t>），然后进行运算；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0000CC"/>
                </a:solidFill>
              </a:rPr>
              <a:t>隐式转换</a:t>
            </a:r>
            <a:r>
              <a:rPr lang="zh-CN" altLang="en-US" b="1" u="sng" dirty="0">
                <a:solidFill>
                  <a:srgbClr val="0000CC"/>
                </a:solidFill>
                <a:latin typeface="+mn-ea"/>
              </a:rPr>
              <a:t>转换规则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：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防止隐式转换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后数据丢失</a:t>
            </a:r>
            <a:endParaRPr lang="en-US" altLang="zh-CN" b="1" dirty="0">
              <a:solidFill>
                <a:srgbClr val="C00000"/>
              </a:solidFill>
              <a:latin typeface="+mn-ea"/>
            </a:endParaRPr>
          </a:p>
          <a:p>
            <a:pPr marL="971550" lvl="1"/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如果字节数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不同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，一般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向占用字节数较多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的类型转换；</a:t>
            </a:r>
            <a:endParaRPr lang="en-US" altLang="zh-CN" b="1" dirty="0">
              <a:solidFill>
                <a:srgbClr val="006699"/>
              </a:solidFill>
              <a:latin typeface="+mn-ea"/>
              <a:sym typeface="Wingdings" panose="05000000000000000000" pitchFamily="2" charset="2"/>
            </a:endParaRPr>
          </a:p>
          <a:p>
            <a:pPr marL="971550" lvl="1"/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如果字节数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相同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，则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向表示范围较大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的数据类型转换；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0000CC"/>
                </a:solidFill>
              </a:rPr>
              <a:t>隐式转换只是运算时</a:t>
            </a:r>
            <a:r>
              <a:rPr lang="zh-CN" altLang="en-US" b="1" u="sng" dirty="0">
                <a:solidFill>
                  <a:srgbClr val="C00000"/>
                </a:solidFill>
              </a:rPr>
              <a:t>临时转换</a:t>
            </a:r>
            <a:r>
              <a:rPr lang="zh-CN" altLang="en-US" b="1" u="sng" dirty="0">
                <a:solidFill>
                  <a:srgbClr val="0000CC"/>
                </a:solidFill>
              </a:rPr>
              <a:t>数据类型，</a:t>
            </a:r>
            <a:r>
              <a:rPr lang="zh-CN" altLang="en-US" b="1" u="sng" dirty="0">
                <a:solidFill>
                  <a:srgbClr val="C00000"/>
                </a:solidFill>
              </a:rPr>
              <a:t>原数据的类型和值并未发生改变</a:t>
            </a:r>
            <a:r>
              <a:rPr lang="zh-CN" altLang="en-US" b="1" u="sng" dirty="0">
                <a:solidFill>
                  <a:srgbClr val="0000CC"/>
                </a:solidFill>
              </a:rPr>
              <a:t>；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4444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混合</a:t>
            </a:r>
            <a:r>
              <a:rPr lang="zh-CN" altLang="en-US" dirty="0"/>
              <a:t>运算（受编译器影响）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6600"/>
                    </a:solidFill>
                  </a:rPr>
                  <a:t>short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sz="2000" dirty="0">
                    <a:solidFill>
                      <a:srgbClr val="006600"/>
                    </a:solidFill>
                  </a:rPr>
                  <a:t>char </a:t>
                </a: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short    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短字节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长字节</a:t>
                </a:r>
                <a:endParaRPr lang="en-US" altLang="zh-CN" sz="20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6600"/>
                    </a:solidFill>
                  </a:rPr>
                  <a:t>int</a:t>
                </a:r>
                <a:r>
                  <a:rPr lang="en-US" altLang="zh-CN" sz="200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zh-CN" sz="2000" dirty="0">
                    <a:solidFill>
                      <a:srgbClr val="006600"/>
                    </a:solidFill>
                  </a:rPr>
                  <a:t>unsigned</a:t>
                </a:r>
                <a:r>
                  <a:rPr lang="zh-CN" altLang="en-US" sz="2000" dirty="0">
                    <a:solidFill>
                      <a:srgbClr val="006600"/>
                    </a:solidFill>
                  </a:rPr>
                  <a:t>：</a:t>
                </a:r>
                <a:r>
                  <a:rPr lang="en-US" altLang="zh-CN" sz="20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转换成无符号数运算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/>
                  <a:t>int  a= -25,b; unsigned c= 15,d;</a:t>
                </a: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b=</a:t>
                </a:r>
                <a:r>
                  <a:rPr lang="en-US" altLang="zh-CN" sz="1800" dirty="0" err="1">
                    <a:solidFill>
                      <a:srgbClr val="000000"/>
                    </a:solidFill>
                  </a:rPr>
                  <a:t>a+c</a:t>
                </a:r>
                <a:r>
                  <a:rPr lang="en-US" altLang="zh-CN" sz="1800" dirty="0"/>
                  <a:t>;   //b= -10;  b</a:t>
                </a:r>
                <a:r>
                  <a:rPr lang="zh-CN" altLang="en-US" sz="1800" dirty="0"/>
                  <a:t>是有符号数</a:t>
                </a:r>
                <a:r>
                  <a:rPr lang="en-US" altLang="zh-CN" sz="1800" dirty="0"/>
                  <a:t>;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的类型只是运算时临时转换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/>
                  <a:t>d=</a:t>
                </a:r>
                <a:r>
                  <a:rPr lang="en-US" altLang="zh-CN" sz="1800" dirty="0" err="1"/>
                  <a:t>a+c</a:t>
                </a:r>
                <a:r>
                  <a:rPr lang="en-US" altLang="zh-CN" sz="1800" dirty="0"/>
                  <a:t>;   //d</a:t>
                </a:r>
                <a:r>
                  <a:rPr lang="zh-CN" altLang="en-US" sz="1800" dirty="0"/>
                  <a:t>的机内形式是</a:t>
                </a:r>
                <a:r>
                  <a:rPr lang="en-US" altLang="zh-CN" sz="1800" dirty="0"/>
                  <a:t>-10</a:t>
                </a:r>
                <a:r>
                  <a:rPr lang="zh-CN" altLang="en-US" sz="1800" dirty="0"/>
                  <a:t>的补码；</a:t>
                </a:r>
                <a:r>
                  <a:rPr lang="en-US" altLang="zh-CN" sz="1800" dirty="0"/>
                  <a:t>d</a:t>
                </a:r>
                <a:r>
                  <a:rPr lang="zh-CN" altLang="en-US" sz="1800" dirty="0"/>
                  <a:t>是无符号数</a:t>
                </a:r>
                <a:r>
                  <a:rPr lang="en-US" altLang="zh-CN" sz="1800" dirty="0"/>
                  <a:t>;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a,c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类型临时转换</a:t>
                </a:r>
                <a:r>
                  <a:rPr lang="zh-CN" altLang="en-US" sz="1800" dirty="0"/>
                  <a:t>；</a:t>
                </a:r>
                <a:r>
                  <a:rPr lang="en-US" altLang="zh-CN" sz="1800" dirty="0"/>
                  <a:t> 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rgbClr val="006600"/>
                    </a:solidFill>
                  </a:rPr>
                  <a:t>short+double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double</a:t>
                </a: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    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短字节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长字节</a:t>
                </a:r>
                <a:endParaRPr lang="en-US" altLang="zh-CN" sz="2000" dirty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ym typeface="Wingdings" panose="05000000000000000000" pitchFamily="2" charset="2"/>
                  </a:rPr>
                  <a:t>short a=10; double d=0.1;   </a:t>
                </a:r>
                <a:r>
                  <a:rPr lang="en-US" altLang="zh-CN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//a=</a:t>
                </a:r>
                <a:r>
                  <a:rPr lang="en-US" altLang="zh-CN" sz="1800" b="1" dirty="0" err="1">
                    <a:solidFill>
                      <a:srgbClr val="0000CC"/>
                    </a:solidFill>
                    <a:sym typeface="Wingdings" panose="05000000000000000000" pitchFamily="2" charset="2"/>
                  </a:rPr>
                  <a:t>a+d</a:t>
                </a:r>
                <a:r>
                  <a:rPr lang="en-US" altLang="zh-CN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;</a:t>
                </a:r>
                <a:r>
                  <a:rPr lang="zh-CN" altLang="en-US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可能将结果截取</a:t>
                </a:r>
                <a:endParaRPr lang="en-US" altLang="zh-CN" sz="1800" b="1" dirty="0">
                  <a:solidFill>
                    <a:srgbClr val="0000CC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short+floatdouble</a:t>
                </a: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float+doubledouble</a:t>
                </a:r>
                <a:endParaRPr lang="en-US" altLang="zh-CN" sz="2000" dirty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ym typeface="Wingdings" panose="05000000000000000000" pitchFamily="2" charset="2"/>
                  </a:rPr>
                  <a:t>float </a:t>
                </a:r>
                <a:r>
                  <a:rPr lang="en-US" altLang="zh-CN" sz="1800" dirty="0" err="1">
                    <a:sym typeface="Wingdings" panose="05000000000000000000" pitchFamily="2" charset="2"/>
                  </a:rPr>
                  <a:t>a,c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; double b;  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c=</a:t>
                </a:r>
                <a:r>
                  <a:rPr lang="en-US" altLang="zh-CN" sz="1800" b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a+b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;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有的编译器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(VC++)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会给出</a:t>
                </a:r>
                <a:r>
                  <a:rPr lang="en-US" altLang="zh-CN" sz="1800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warning, “possible loss of data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”; 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变量与实际数据类型不匹配。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注：上述类型之间的转换是编译器自动转换的。</a:t>
                </a:r>
                <a:endParaRPr lang="en-US" altLang="zh-CN" sz="2000" b="1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FF0000"/>
                    </a:solidFill>
                  </a:rPr>
                  <a:t>建议：采用显式的类型之间的强制转换，以使程序清晰明了；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98" r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AE2A3-7E68-4CCD-98A5-22139A77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有</a:t>
            </a:r>
            <a:r>
              <a:rPr lang="zh-CN" altLang="en-US" dirty="0"/>
              <a:t>符号数与无符号数之间的混合运算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07D8B-D922-459F-8F37-985D1D07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5" y="1135063"/>
            <a:ext cx="822654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相同字节</a:t>
            </a:r>
            <a:r>
              <a:rPr lang="zh-CN" altLang="en-US" sz="2000" dirty="0"/>
              <a:t>有符号数与无符号运算</a:t>
            </a:r>
            <a:r>
              <a:rPr lang="zh-CN" altLang="en-US" sz="2000" b="1" dirty="0">
                <a:solidFill>
                  <a:srgbClr val="FF0000"/>
                </a:solidFill>
              </a:rPr>
              <a:t>，转换成无符号数进行运算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 -5</a:t>
            </a:r>
            <a:r>
              <a:rPr lang="zh-CN" altLang="en-US" sz="1800" dirty="0"/>
              <a:t>；       </a:t>
            </a:r>
            <a:r>
              <a:rPr lang="en-US" altLang="zh-CN" sz="1800" dirty="0"/>
              <a:t>//</a:t>
            </a:r>
            <a:r>
              <a:rPr lang="zh-CN" altLang="en-US" sz="1800" dirty="0"/>
              <a:t>机器数：</a:t>
            </a:r>
            <a:r>
              <a:rPr lang="en-US" altLang="zh-CN" sz="1800" dirty="0"/>
              <a:t> 0xFFFFFFFE</a:t>
            </a: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unsigned</a:t>
            </a:r>
            <a:r>
              <a:rPr lang="en-US" altLang="zh-CN" sz="1800" dirty="0"/>
              <a:t> b=3;  //</a:t>
            </a:r>
            <a:r>
              <a:rPr lang="zh-CN" altLang="en-US" sz="1800" dirty="0"/>
              <a:t>机器数： </a:t>
            </a:r>
            <a:r>
              <a:rPr lang="en-US" altLang="zh-CN" sz="1800" dirty="0"/>
              <a:t>0x3</a:t>
            </a:r>
            <a:r>
              <a:rPr lang="zh-CN" altLang="en-US" sz="1800" dirty="0"/>
              <a:t>， </a:t>
            </a:r>
            <a:r>
              <a:rPr lang="en-US" altLang="zh-CN" sz="1800" dirty="0"/>
              <a:t>”%08x”</a:t>
            </a:r>
            <a:r>
              <a:rPr lang="zh-CN" altLang="en-US" sz="1800" dirty="0"/>
              <a:t> ：</a:t>
            </a:r>
            <a:r>
              <a:rPr lang="en-US" altLang="zh-CN" sz="1800" dirty="0"/>
              <a:t>00000003</a:t>
            </a: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a&gt;b</a:t>
            </a:r>
            <a:r>
              <a:rPr lang="zh-CN" altLang="en-US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-5&gt;3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是</a:t>
            </a:r>
            <a:r>
              <a:rPr lang="zh-CN" altLang="en-US" sz="1800" b="1" dirty="0">
                <a:solidFill>
                  <a:srgbClr val="C00000"/>
                </a:solidFill>
              </a:rPr>
              <a:t>成立的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/>
              <a:t>在比较运算中，</a:t>
            </a:r>
            <a:r>
              <a:rPr lang="zh-CN" altLang="en-US" sz="1800" b="1" dirty="0">
                <a:solidFill>
                  <a:srgbClr val="7030A0"/>
                </a:solidFill>
              </a:rPr>
              <a:t>对于字长相等的两数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，按照无符号数进行比较；</a:t>
            </a:r>
            <a:endParaRPr lang="en-US" altLang="zh-CN" sz="1800" b="1" dirty="0" smtClean="0">
              <a:solidFill>
                <a:srgbClr val="7030A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即机器</a:t>
            </a:r>
            <a:r>
              <a:rPr lang="zh-CN" altLang="en-US" sz="1800" dirty="0" smtClean="0">
                <a:solidFill>
                  <a:srgbClr val="0303DF"/>
                </a:solidFill>
              </a:rPr>
              <a:t>将两数均视为无符号数，然后对两个数的机器数进行比较大小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对于该例，</a:t>
            </a:r>
            <a:r>
              <a:rPr lang="en-US" altLang="zh-CN" sz="1800" dirty="0" smtClean="0"/>
              <a:t>0xFFFFFFFE&gt;00000003</a:t>
            </a:r>
            <a:r>
              <a:rPr lang="zh-CN" altLang="en-US" sz="1800" dirty="0" smtClean="0"/>
              <a:t>，显然有</a:t>
            </a:r>
            <a:r>
              <a:rPr lang="en-US" altLang="zh-CN" sz="1800" dirty="0" smtClean="0"/>
              <a:t>a&gt;b</a:t>
            </a:r>
            <a:r>
              <a:rPr lang="zh-CN" altLang="en-US" sz="1800" dirty="0" smtClean="0"/>
              <a:t>，即</a:t>
            </a:r>
            <a:r>
              <a:rPr lang="en-US" altLang="zh-CN" sz="1800" b="1" dirty="0">
                <a:solidFill>
                  <a:srgbClr val="C00000"/>
                </a:solidFill>
              </a:rPr>
              <a:t>-5&gt;3</a:t>
            </a:r>
            <a:r>
              <a:rPr lang="zh-CN" altLang="en-US" sz="1800" dirty="0" smtClean="0"/>
              <a:t>成立</a:t>
            </a:r>
            <a:r>
              <a:rPr lang="en-US" altLang="zh-CN" sz="1800" dirty="0"/>
              <a:t>;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</a:t>
            </a:r>
            <a:r>
              <a:rPr lang="en-US" altLang="zh-CN" sz="2000" dirty="0"/>
              <a:t>2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不同字节</a:t>
            </a:r>
            <a:r>
              <a:rPr lang="zh-CN" altLang="en-US" sz="2000" dirty="0"/>
              <a:t>有符号数与无符号数运算</a:t>
            </a:r>
            <a:r>
              <a:rPr lang="zh-CN" altLang="en-US" sz="2000" b="1" dirty="0">
                <a:solidFill>
                  <a:srgbClr val="FF0000"/>
                </a:solidFill>
              </a:rPr>
              <a:t>，转换成较长字节的类型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 </a:t>
            </a:r>
            <a:r>
              <a:rPr lang="en-US" altLang="zh-CN" sz="1800" dirty="0" smtClean="0"/>
              <a:t>5</a:t>
            </a:r>
            <a:r>
              <a:rPr lang="zh-CN" altLang="en-US" sz="1800" dirty="0"/>
              <a:t>；      </a:t>
            </a:r>
            <a:r>
              <a:rPr lang="zh-CN" altLang="en-US" sz="1800" dirty="0" smtClean="0"/>
              <a:t>          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机器数：</a:t>
            </a:r>
            <a:r>
              <a:rPr lang="en-US" altLang="zh-CN" sz="1800" dirty="0" smtClean="0"/>
              <a:t> 0x00000005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unsigned short </a:t>
            </a:r>
            <a:r>
              <a:rPr lang="en-US" altLang="zh-CN" sz="1800" dirty="0"/>
              <a:t>b</a:t>
            </a:r>
            <a:r>
              <a:rPr lang="en-US" altLang="zh-CN" sz="1800" dirty="0" smtClean="0"/>
              <a:t>= -3</a:t>
            </a:r>
            <a:r>
              <a:rPr lang="en-US" altLang="zh-CN" sz="1800" dirty="0"/>
              <a:t>;  //</a:t>
            </a:r>
            <a:r>
              <a:rPr lang="zh-CN" altLang="en-US" sz="1800" dirty="0"/>
              <a:t>机器数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0xFD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a&lt;b</a:t>
            </a:r>
            <a:r>
              <a:rPr lang="zh-CN" altLang="en-US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5&lt; -3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是</a:t>
            </a:r>
            <a:r>
              <a:rPr lang="zh-CN" altLang="en-US" sz="1800" b="1" dirty="0">
                <a:solidFill>
                  <a:srgbClr val="C00000"/>
                </a:solidFill>
              </a:rPr>
              <a:t>成立的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 smtClean="0"/>
              <a:t>a</a:t>
            </a:r>
            <a:r>
              <a:rPr lang="zh-CN" altLang="en-US" sz="1800" dirty="0"/>
              <a:t>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</a:t>
            </a:r>
            <a:r>
              <a:rPr lang="en-US" altLang="zh-CN" sz="1800" dirty="0"/>
              <a:t>b</a:t>
            </a:r>
            <a:r>
              <a:rPr lang="zh-CN" altLang="en-US" sz="1800" dirty="0"/>
              <a:t>占用</a:t>
            </a:r>
            <a:r>
              <a:rPr lang="en-US" altLang="zh-CN" sz="1800" dirty="0"/>
              <a:t>2</a:t>
            </a:r>
            <a:r>
              <a:rPr lang="zh-CN" altLang="en-US" sz="1800" dirty="0" smtClean="0"/>
              <a:t>字节；</a:t>
            </a:r>
            <a:endParaRPr lang="en-US" altLang="zh-CN" sz="1800" dirty="0" smtClean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机器将短字节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数据的</a:t>
            </a:r>
            <a:r>
              <a:rPr lang="zh-CN" altLang="en-US" sz="1800" dirty="0" smtClean="0">
                <a:solidFill>
                  <a:srgbClr val="0000CC"/>
                </a:solidFill>
              </a:rPr>
              <a:t>进行符号位扩展（将无符号理解为正数）</a:t>
            </a:r>
            <a:r>
              <a:rPr lang="zh-CN" altLang="en-US" sz="1800" dirty="0" smtClean="0"/>
              <a:t>转换</a:t>
            </a:r>
            <a:r>
              <a:rPr lang="zh-CN" altLang="en-US" sz="1800" dirty="0"/>
              <a:t>成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r>
              <a:rPr lang="zh-CN" altLang="en-US" sz="1800" dirty="0" smtClean="0"/>
              <a:t>的数，</a:t>
            </a:r>
            <a:r>
              <a:rPr lang="zh-CN" altLang="en-US" sz="1800" dirty="0"/>
              <a:t>然后</a:t>
            </a:r>
            <a:r>
              <a:rPr lang="zh-CN" altLang="en-US" sz="1800" dirty="0" smtClean="0">
                <a:solidFill>
                  <a:srgbClr val="7030A0"/>
                </a:solidFill>
              </a:rPr>
              <a:t>按无符号</a:t>
            </a:r>
            <a:r>
              <a:rPr lang="zh-CN" altLang="en-US" sz="1800" dirty="0">
                <a:solidFill>
                  <a:srgbClr val="7030A0"/>
                </a:solidFill>
              </a:rPr>
              <a:t>数进行</a:t>
            </a:r>
            <a:r>
              <a:rPr lang="zh-CN" altLang="en-US" sz="1800" dirty="0" smtClean="0">
                <a:solidFill>
                  <a:srgbClr val="7030A0"/>
                </a:solidFill>
              </a:rPr>
              <a:t>比较；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 smtClean="0"/>
              <a:t>0x00000005&lt;0x0000FD</a:t>
            </a:r>
            <a:r>
              <a:rPr lang="zh-CN" altLang="en-US" sz="1800" dirty="0" smtClean="0"/>
              <a:t>，</a:t>
            </a:r>
            <a:r>
              <a:rPr lang="zh-CN" altLang="en-US" sz="1800" dirty="0" smtClean="0">
                <a:solidFill>
                  <a:srgbClr val="7030A0"/>
                </a:solidFill>
              </a:rPr>
              <a:t>显然有</a:t>
            </a:r>
            <a:r>
              <a:rPr lang="en-US" altLang="zh-CN" sz="1800" dirty="0" smtClean="0">
                <a:solidFill>
                  <a:srgbClr val="C00000"/>
                </a:solidFill>
              </a:rPr>
              <a:t>a&lt;b</a:t>
            </a:r>
            <a:r>
              <a:rPr lang="zh-CN" altLang="en-US" sz="1800" dirty="0" smtClean="0">
                <a:solidFill>
                  <a:srgbClr val="7030A0"/>
                </a:solidFill>
              </a:rPr>
              <a:t>，即 </a:t>
            </a:r>
            <a:r>
              <a:rPr lang="en-US" altLang="zh-CN" sz="1800" dirty="0" smtClean="0">
                <a:solidFill>
                  <a:srgbClr val="C00000"/>
                </a:solidFill>
              </a:rPr>
              <a:t>5&lt;-3</a:t>
            </a:r>
            <a:r>
              <a:rPr lang="zh-CN" altLang="en-US" sz="1800" dirty="0" smtClean="0">
                <a:solidFill>
                  <a:srgbClr val="7030A0"/>
                </a:solidFill>
              </a:rPr>
              <a:t>成立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1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强制转换是通过类型转换运算符来实现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FF0000"/>
                </a:solidFill>
              </a:rPr>
              <a:t>一般形式：（类型说明符）表达式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/>
              <a:t>功能：</a:t>
            </a:r>
            <a:r>
              <a:rPr lang="zh-CN" altLang="en-US" sz="1800" b="1" dirty="0"/>
              <a:t>把表达式的结果强制转换为类型说明符所表示的类型；</a:t>
            </a:r>
            <a:endParaRPr lang="en-US" altLang="zh-CN" sz="1800" b="1" dirty="0"/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/>
              <a:t>                </a:t>
            </a:r>
            <a:r>
              <a:rPr lang="zh-CN" altLang="en-US" sz="1800" b="1" dirty="0">
                <a:solidFill>
                  <a:srgbClr val="006600"/>
                </a:solidFill>
              </a:rPr>
              <a:t>数据类型只是运算时临时转换，原数据类型和值并未发生改变；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如：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float f, x, y;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int</a:t>
            </a:r>
            <a:r>
              <a:rPr lang="en-US" altLang="zh-CN" sz="1800" dirty="0"/>
              <a:t> a;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a= </a:t>
            </a:r>
            <a:r>
              <a:rPr lang="en-US" altLang="zh-CN" sz="1800" dirty="0">
                <a:solidFill>
                  <a:srgbClr val="0000CC"/>
                </a:solidFill>
              </a:rPr>
              <a:t>(int)</a:t>
            </a:r>
            <a:r>
              <a:rPr lang="en-US" altLang="zh-CN" sz="1800" dirty="0"/>
              <a:t>f;       //</a:t>
            </a:r>
            <a:r>
              <a:rPr lang="zh-CN" altLang="en-US" sz="1800" dirty="0"/>
              <a:t>将浮点数</a:t>
            </a:r>
            <a:r>
              <a:rPr lang="en-US" altLang="zh-CN" sz="1800" dirty="0"/>
              <a:t>f</a:t>
            </a:r>
            <a:r>
              <a:rPr lang="zh-CN" altLang="en-US" sz="1800" dirty="0"/>
              <a:t>的结果强制转换为整型量并赋予</a:t>
            </a:r>
            <a:r>
              <a:rPr lang="en-US" altLang="zh-CN" sz="1800" dirty="0"/>
              <a:t>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a= (</a:t>
            </a: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)(</a:t>
            </a:r>
            <a:r>
              <a:rPr lang="en-US" altLang="zh-CN" sz="1800" dirty="0" err="1"/>
              <a:t>x+y</a:t>
            </a:r>
            <a:r>
              <a:rPr lang="en-US" altLang="zh-CN" sz="1800" dirty="0"/>
              <a:t>)      //</a:t>
            </a:r>
            <a:r>
              <a:rPr lang="zh-CN" altLang="en-US" sz="1800" dirty="0"/>
              <a:t>将</a:t>
            </a:r>
            <a:r>
              <a:rPr lang="en-US" altLang="zh-CN" sz="1800" dirty="0" err="1"/>
              <a:t>x+y</a:t>
            </a:r>
            <a:r>
              <a:rPr lang="zh-CN" altLang="en-US" sz="1800" dirty="0"/>
              <a:t>的结果强制转换为整型量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f= (</a:t>
            </a:r>
            <a:r>
              <a:rPr lang="en-US" altLang="zh-CN" sz="1800" dirty="0">
                <a:solidFill>
                  <a:srgbClr val="0000CC"/>
                </a:solidFill>
              </a:rPr>
              <a:t>float</a:t>
            </a:r>
            <a:r>
              <a:rPr lang="en-US" altLang="zh-CN" sz="1800" dirty="0"/>
              <a:t>)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       //</a:t>
            </a:r>
            <a:r>
              <a:rPr lang="zh-CN" altLang="en-US" sz="1800" dirty="0"/>
              <a:t>将</a:t>
            </a:r>
            <a:r>
              <a:rPr lang="en-US" altLang="zh-CN" sz="1800" dirty="0"/>
              <a:t>a</a:t>
            </a:r>
            <a:r>
              <a:rPr lang="zh-CN" altLang="en-US" sz="1800" dirty="0"/>
              <a:t>的内容强制转换为浮点数，再与</a:t>
            </a:r>
            <a:r>
              <a:rPr lang="en-US" altLang="zh-CN" sz="1800" dirty="0"/>
              <a:t>b</a:t>
            </a:r>
            <a:r>
              <a:rPr lang="zh-CN" altLang="en-US" sz="1800" dirty="0"/>
              <a:t>相加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unsigned  </a:t>
            </a:r>
            <a:r>
              <a:rPr lang="en-US" altLang="zh-CN" sz="1800" dirty="0" err="1"/>
              <a:t>sh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c=(</a:t>
            </a:r>
            <a:r>
              <a:rPr lang="en-US" altLang="zh-CN" sz="1800" dirty="0">
                <a:solidFill>
                  <a:srgbClr val="0000CC"/>
                </a:solidFill>
              </a:rPr>
              <a:t>char</a:t>
            </a:r>
            <a:r>
              <a:rPr lang="en-US" altLang="zh-CN" sz="1800" dirty="0"/>
              <a:t>)</a:t>
            </a:r>
            <a:r>
              <a:rPr lang="en-US" altLang="zh-CN" sz="1800" dirty="0" err="1"/>
              <a:t>sh</a:t>
            </a:r>
            <a:r>
              <a:rPr lang="en-US" altLang="zh-CN" sz="1800" dirty="0"/>
              <a:t>; 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将浮点数强制转换为整数实质上是向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舍入（截断）方式，如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)1.5 = 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(int)-1.5 = 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1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463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0000"/>
                </a:solidFill>
              </a:rPr>
              <a:t>无论</a:t>
            </a:r>
            <a:r>
              <a:rPr lang="zh-CN" altLang="en-US" sz="2000" b="1" u="sng" dirty="0">
                <a:solidFill>
                  <a:srgbClr val="0000CC"/>
                </a:solidFill>
              </a:rPr>
              <a:t>隐式转换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，还是</a:t>
            </a:r>
            <a:r>
              <a:rPr lang="zh-CN" altLang="en-US" sz="2000" b="1" u="sng" dirty="0">
                <a:solidFill>
                  <a:srgbClr val="0000CC"/>
                </a:solidFill>
              </a:rPr>
              <a:t>强制转换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都是</a:t>
            </a:r>
            <a:r>
              <a:rPr lang="zh-CN" altLang="en-US" sz="2000" b="1" u="sng" dirty="0">
                <a:solidFill>
                  <a:srgbClr val="FF0000"/>
                </a:solidFill>
              </a:rPr>
              <a:t>临时转换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，不改原变数据本身的类型和值。</a:t>
            </a:r>
            <a:endParaRPr lang="en-US" altLang="zh-CN" sz="2000" b="1" u="sng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如：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1085850" lvl="1" indent="-457200"/>
            <a:r>
              <a:rPr lang="en-US" altLang="zh-CN" sz="1800" dirty="0">
                <a:solidFill>
                  <a:srgbClr val="000000"/>
                </a:solidFill>
              </a:rPr>
              <a:t>float f; int i; </a:t>
            </a:r>
          </a:p>
          <a:p>
            <a:pPr marL="1085850" lvl="1" indent="-457200"/>
            <a:r>
              <a:rPr lang="zh-CN" altLang="en-US" sz="1800" b="1" dirty="0">
                <a:solidFill>
                  <a:srgbClr val="006600"/>
                </a:solidFill>
              </a:rPr>
              <a:t>语句 </a:t>
            </a:r>
            <a:r>
              <a:rPr lang="en-US" altLang="zh-CN" sz="1800" b="1" dirty="0">
                <a:solidFill>
                  <a:srgbClr val="006600"/>
                </a:solidFill>
              </a:rPr>
              <a:t>i=(int)f; </a:t>
            </a:r>
            <a:r>
              <a:rPr lang="zh-CN" altLang="en-US" sz="1800" b="1" dirty="0">
                <a:solidFill>
                  <a:srgbClr val="006600"/>
                </a:solidFill>
              </a:rPr>
              <a:t>将</a:t>
            </a:r>
            <a:r>
              <a:rPr lang="en-US" altLang="zh-CN" sz="1800" b="1" dirty="0">
                <a:solidFill>
                  <a:srgbClr val="006600"/>
                </a:solidFill>
              </a:rPr>
              <a:t>x</a:t>
            </a:r>
            <a:r>
              <a:rPr lang="zh-CN" altLang="en-US" sz="1800" b="1" dirty="0">
                <a:solidFill>
                  <a:srgbClr val="006600"/>
                </a:solidFill>
              </a:rPr>
              <a:t>的整数部分赋给</a:t>
            </a:r>
            <a:r>
              <a:rPr lang="en-US" altLang="zh-CN" sz="1800" b="1" dirty="0">
                <a:solidFill>
                  <a:srgbClr val="006600"/>
                </a:solidFill>
              </a:rPr>
              <a:t>i</a:t>
            </a:r>
            <a:r>
              <a:rPr lang="zh-CN" altLang="en-US" sz="1800" b="1" dirty="0">
                <a:solidFill>
                  <a:srgbClr val="006600"/>
                </a:solidFill>
              </a:rPr>
              <a:t>，变量</a:t>
            </a:r>
            <a:r>
              <a:rPr lang="en-US" altLang="zh-CN" sz="1800" b="1" dirty="0">
                <a:solidFill>
                  <a:srgbClr val="006600"/>
                </a:solidFill>
              </a:rPr>
              <a:t>x</a:t>
            </a:r>
            <a:r>
              <a:rPr lang="zh-CN" altLang="en-US" sz="1800" b="1" dirty="0">
                <a:solidFill>
                  <a:srgbClr val="006600"/>
                </a:solidFill>
              </a:rPr>
              <a:t>的类型、值均未发生改变。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尽管有的编译器对浮点型数据与整型数据之间进行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隐式自动转换</a:t>
            </a:r>
            <a:r>
              <a:rPr kumimoji="1" lang="zh-CN" altLang="en-US" sz="2000" b="1" dirty="0">
                <a:solidFill>
                  <a:srgbClr val="000099"/>
                </a:solidFill>
              </a:rPr>
              <a:t>，强烈建议编程时进行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显式的类型转换</a:t>
            </a:r>
            <a:r>
              <a:rPr kumimoji="1" lang="zh-CN" altLang="en-US" sz="2000" b="1" dirty="0">
                <a:solidFill>
                  <a:srgbClr val="000099"/>
                </a:solidFill>
              </a:rPr>
              <a:t>；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增强可读性；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便于在不同的编译器之间移植；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便于调试，避免出现不可预知的问题；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86700" y="6130636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平均值</a:t>
            </a:r>
          </a:p>
        </p:txBody>
      </p:sp>
    </p:spTree>
    <p:extLst>
      <p:ext uri="{BB962C8B-B14F-4D97-AF65-F5344CB8AC3E}">
        <p14:creationId xmlns:p14="http://schemas.microsoft.com/office/powerpoint/2010/main" val="8236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CC"/>
                </a:solidFill>
              </a:rPr>
              <a:t> //</a:t>
            </a:r>
            <a:r>
              <a:rPr lang="zh-CN" altLang="en-US" sz="2000" dirty="0">
                <a:solidFill>
                  <a:srgbClr val="0000CC"/>
                </a:solidFill>
              </a:rPr>
              <a:t>利用声明的对象、</a:t>
            </a:r>
            <a:r>
              <a:rPr lang="en-US" altLang="zh-CN" sz="2000" dirty="0">
                <a:solidFill>
                  <a:srgbClr val="0000CC"/>
                </a:solidFill>
              </a:rPr>
              <a:t>C</a:t>
            </a:r>
            <a:r>
              <a:rPr lang="zh-CN" altLang="en-US" sz="2000" dirty="0">
                <a:solidFill>
                  <a:srgbClr val="0000CC"/>
                </a:solidFill>
              </a:rPr>
              <a:t>提供的标准函数、运算等完成题目所要求的任务</a:t>
            </a:r>
            <a:endParaRPr lang="en-US" altLang="en-US" sz="20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</a:rPr>
              <a:t>printf</a:t>
            </a:r>
            <a:r>
              <a:rPr lang="en-US" altLang="en-US" sz="1800" dirty="0">
                <a:solidFill>
                  <a:srgbClr val="000000"/>
                </a:solidFill>
              </a:rPr>
              <a:t>("</a:t>
            </a:r>
            <a:r>
              <a:rPr lang="en-US" altLang="en-US" sz="1800" dirty="0" err="1">
                <a:solidFill>
                  <a:srgbClr val="000000"/>
                </a:solidFill>
              </a:rPr>
              <a:t>请输入苹果重量</a:t>
            </a:r>
            <a:r>
              <a:rPr lang="en-US" altLang="en-US" sz="1800" dirty="0">
                <a:solidFill>
                  <a:srgbClr val="000000"/>
                </a:solidFill>
              </a:rPr>
              <a:t>:\n"); </a:t>
            </a:r>
            <a:r>
              <a:rPr lang="en-US" altLang="zh-CN" sz="1800" dirty="0">
                <a:solidFill>
                  <a:srgbClr val="000000"/>
                </a:solidFill>
              </a:rPr>
              <a:t>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提示信息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scanf</a:t>
            </a:r>
            <a:r>
              <a:rPr lang="en-US" altLang="en-US" sz="1800" dirty="0">
                <a:solidFill>
                  <a:srgbClr val="0070C0"/>
                </a:solidFill>
              </a:rPr>
              <a:t>("%f",&amp;</a:t>
            </a:r>
            <a:r>
              <a:rPr lang="en-US" altLang="en-US" sz="1800" dirty="0" err="1">
                <a:solidFill>
                  <a:srgbClr val="0070C0"/>
                </a:solidFill>
              </a:rPr>
              <a:t>AppleWeight</a:t>
            </a:r>
            <a:r>
              <a:rPr lang="en-US" altLang="en-US" sz="1800" dirty="0">
                <a:solidFill>
                  <a:srgbClr val="0070C0"/>
                </a:solidFill>
              </a:rPr>
              <a:t>);</a:t>
            </a: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>
                <a:solidFill>
                  <a:srgbClr val="000000"/>
                </a:solidFill>
              </a:rPr>
              <a:t> 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输入苹果重量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</a:rPr>
              <a:t>printf</a:t>
            </a:r>
            <a:r>
              <a:rPr lang="en-US" altLang="en-US" sz="1800" dirty="0">
                <a:solidFill>
                  <a:srgbClr val="000000"/>
                </a:solidFill>
              </a:rPr>
              <a:t>("</a:t>
            </a:r>
            <a:r>
              <a:rPr lang="en-US" altLang="en-US" sz="1800" dirty="0" err="1">
                <a:solidFill>
                  <a:srgbClr val="000000"/>
                </a:solidFill>
              </a:rPr>
              <a:t>请输入香蕉重量</a:t>
            </a:r>
            <a:r>
              <a:rPr lang="en-US" altLang="en-US" sz="1800" dirty="0">
                <a:solidFill>
                  <a:srgbClr val="000000"/>
                </a:solidFill>
              </a:rPr>
              <a:t>:\n");      /* </a:t>
            </a:r>
            <a:r>
              <a:rPr lang="en-US" altLang="en-US" sz="1800" dirty="0" err="1">
                <a:solidFill>
                  <a:srgbClr val="000000"/>
                </a:solidFill>
              </a:rPr>
              <a:t>提示信息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scanf</a:t>
            </a:r>
            <a:r>
              <a:rPr lang="en-US" altLang="en-US" sz="1800" dirty="0">
                <a:solidFill>
                  <a:srgbClr val="0070C0"/>
                </a:solidFill>
              </a:rPr>
              <a:t>("%f",&amp;</a:t>
            </a:r>
            <a:r>
              <a:rPr lang="en-US" altLang="en-US" sz="1800" dirty="0" err="1">
                <a:solidFill>
                  <a:srgbClr val="0070C0"/>
                </a:solidFill>
              </a:rPr>
              <a:t>BananaWeight</a:t>
            </a:r>
            <a:r>
              <a:rPr lang="en-US" altLang="en-US" sz="1800" dirty="0">
                <a:solidFill>
                  <a:srgbClr val="0070C0"/>
                </a:solidFill>
              </a:rPr>
              <a:t>);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输入香蕉重量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Total=</a:t>
            </a:r>
            <a:r>
              <a:rPr lang="en-US" altLang="en-US" sz="1800" dirty="0" err="1">
                <a:solidFill>
                  <a:srgbClr val="000000"/>
                </a:solidFill>
              </a:rPr>
              <a:t>ApplePrice</a:t>
            </a:r>
            <a:r>
              <a:rPr lang="en-US" altLang="en-US" sz="1800" dirty="0">
                <a:solidFill>
                  <a:srgbClr val="000000"/>
                </a:solidFill>
              </a:rPr>
              <a:t>*</a:t>
            </a:r>
            <a:r>
              <a:rPr lang="en-US" altLang="en-US" sz="18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1800" dirty="0">
                <a:solidFill>
                  <a:srgbClr val="000000"/>
                </a:solidFill>
              </a:rPr>
              <a:t>*</a:t>
            </a:r>
            <a:r>
              <a:rPr lang="en-US" altLang="en-US" sz="18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800" dirty="0">
                <a:solidFill>
                  <a:srgbClr val="000000"/>
                </a:solidFill>
              </a:rPr>
              <a:t>;  /* </a:t>
            </a:r>
            <a:r>
              <a:rPr lang="en-US" altLang="en-US" sz="1800" dirty="0" err="1">
                <a:solidFill>
                  <a:srgbClr val="000000"/>
                </a:solidFill>
              </a:rPr>
              <a:t>计算应付款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printf</a:t>
            </a:r>
            <a:r>
              <a:rPr lang="en-US" altLang="en-US" sz="1800" dirty="0">
                <a:solidFill>
                  <a:srgbClr val="0070C0"/>
                </a:solidFill>
              </a:rPr>
              <a:t>("</a:t>
            </a:r>
            <a:r>
              <a:rPr lang="en-US" altLang="en-US" sz="1800" dirty="0" err="1">
                <a:solidFill>
                  <a:srgbClr val="0070C0"/>
                </a:solidFill>
              </a:rPr>
              <a:t>应付款</a:t>
            </a:r>
            <a:r>
              <a:rPr lang="en-US" altLang="en-US" sz="1800" dirty="0">
                <a:solidFill>
                  <a:srgbClr val="0070C0"/>
                </a:solidFill>
              </a:rPr>
              <a:t>: %f\</a:t>
            </a:r>
            <a:r>
              <a:rPr lang="en-US" altLang="en-US" sz="1800" dirty="0" err="1">
                <a:solidFill>
                  <a:srgbClr val="0070C0"/>
                </a:solidFill>
              </a:rPr>
              <a:t>n",Total</a:t>
            </a:r>
            <a:r>
              <a:rPr lang="en-US" altLang="en-US" sz="1800" dirty="0">
                <a:solidFill>
                  <a:srgbClr val="0070C0"/>
                </a:solidFill>
              </a:rPr>
              <a:t>);   </a:t>
            </a:r>
            <a:r>
              <a:rPr lang="en-US" altLang="zh-CN" sz="1800" dirty="0">
                <a:solidFill>
                  <a:srgbClr val="0070C0"/>
                </a:solidFill>
              </a:rPr>
              <a:t>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输出应付款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           return 0;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}  /* </a:t>
            </a:r>
            <a:r>
              <a:rPr lang="en-US" altLang="en-US" sz="1800" dirty="0" err="1">
                <a:solidFill>
                  <a:srgbClr val="000000"/>
                </a:solidFill>
              </a:rPr>
              <a:t>主函数结束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小结：不同类型之间的赋值与类型转换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5672"/>
            <a:ext cx="808990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000CC"/>
                </a:solidFill>
              </a:rPr>
              <a:t>相同字节</a:t>
            </a:r>
            <a:r>
              <a:rPr lang="zh-CN" altLang="en-US" sz="1800" dirty="0"/>
              <a:t>的数据类型之间的赋值</a:t>
            </a:r>
            <a:endParaRPr lang="en-US" altLang="zh-CN" sz="1800" dirty="0"/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直接复制机器数，</a:t>
            </a:r>
            <a:r>
              <a:rPr lang="zh-CN" altLang="en-US" sz="1600" b="1" dirty="0">
                <a:solidFill>
                  <a:srgbClr val="0000CC"/>
                </a:solidFill>
              </a:rPr>
              <a:t>然后按要求的数据类型解释该机器数；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000CC"/>
                </a:solidFill>
              </a:rPr>
              <a:t>不同字节</a:t>
            </a:r>
            <a:r>
              <a:rPr lang="zh-CN" altLang="en-US" sz="1800" dirty="0"/>
              <a:t>数据之间的赋值（整数）</a:t>
            </a:r>
            <a:endParaRPr lang="en-US" altLang="zh-CN" sz="1800" dirty="0"/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原则：对于有符号数，赋值后若能精确表示，不改变数据的符号；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</a:rPr>
              <a:t>短字节类型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长字节类型</a:t>
            </a:r>
            <a:r>
              <a:rPr lang="zh-CN" altLang="en-US" sz="1600" dirty="0">
                <a:sym typeface="Wingdings" panose="05000000000000000000" pitchFamily="2" charset="2"/>
              </a:rPr>
              <a:t>：将短字节数据的机器数复制到长字节数据的低位字节中，长字节数据的高位进行</a:t>
            </a:r>
            <a:r>
              <a:rPr lang="zh-CN" alt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符号位扩展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1543050" lvl="3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Wingdings" panose="05000000000000000000" pitchFamily="2" charset="2"/>
              </a:rPr>
              <a:t>若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短字节</a:t>
            </a:r>
            <a:r>
              <a:rPr lang="zh-CN" altLang="en-US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数为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400" dirty="0">
                <a:sym typeface="Wingdings" panose="05000000000000000000" pitchFamily="2" charset="2"/>
              </a:rPr>
              <a:t>，理解为正数，长字节数据按正数进行符号位扩展；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pPr marL="1543050" lvl="3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Wingdings" panose="05000000000000000000" pitchFamily="2" charset="2"/>
              </a:rPr>
              <a:t>若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长字节</a:t>
            </a:r>
            <a:r>
              <a:rPr lang="zh-CN" altLang="en-US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数为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400" dirty="0">
                <a:sym typeface="Wingdings" panose="05000000000000000000" pitchFamily="2" charset="2"/>
              </a:rPr>
              <a:t>，正常进行符号位扩展；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</a:rPr>
              <a:t>长字节类型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短字节类型</a:t>
            </a:r>
            <a:r>
              <a:rPr lang="zh-CN" altLang="en-US" sz="1600" dirty="0">
                <a:sym typeface="Wingdings" panose="05000000000000000000" pitchFamily="2" charset="2"/>
              </a:rPr>
              <a:t>：</a:t>
            </a:r>
            <a:r>
              <a:rPr lang="zh-CN" alt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截取</a:t>
            </a:r>
            <a:r>
              <a:rPr lang="zh-CN" altLang="en-US" sz="1600" dirty="0">
                <a:sym typeface="Wingdings" panose="05000000000000000000" pitchFamily="2" charset="2"/>
              </a:rPr>
              <a:t>长字节数据机器数的低位字节到短字节数据中，截取后的最高位作为短字节数据的符号位；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b="1" dirty="0"/>
              <a:t>对于不同类型数据的</a:t>
            </a:r>
            <a:r>
              <a:rPr lang="zh-CN" altLang="en-US" sz="1800" b="1" dirty="0">
                <a:solidFill>
                  <a:srgbClr val="006600"/>
                </a:solidFill>
              </a:rPr>
              <a:t>混合运算</a:t>
            </a:r>
            <a:r>
              <a:rPr lang="zh-CN" altLang="en-US" sz="1800" b="1" dirty="0"/>
              <a:t>，数据类型之间的</a:t>
            </a:r>
            <a:r>
              <a:rPr lang="zh-CN" altLang="en-US" sz="1800" b="1" dirty="0">
                <a:solidFill>
                  <a:srgbClr val="006600"/>
                </a:solidFill>
              </a:rPr>
              <a:t>隐式自动转换</a:t>
            </a:r>
            <a:r>
              <a:rPr lang="zh-CN" altLang="en-US" sz="1800" b="1" dirty="0">
                <a:solidFill>
                  <a:srgbClr val="C00000"/>
                </a:solidFill>
              </a:rPr>
              <a:t>，以不丢失数据为原则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1085850" lvl="1" indent="-457200"/>
            <a:r>
              <a:rPr lang="zh-CN" altLang="en-US" sz="1600" b="1" dirty="0">
                <a:solidFill>
                  <a:srgbClr val="0000CC"/>
                </a:solidFill>
              </a:rPr>
              <a:t>短字节数据类型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长字节数据类型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1085850" lvl="1" indent="-457200"/>
            <a:r>
              <a:rPr lang="zh-CN" altLang="en-US" sz="1600" b="1" dirty="0">
                <a:solidFill>
                  <a:srgbClr val="0000CC"/>
                </a:solidFill>
              </a:rPr>
              <a:t>范围小的数据类型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范围大的数据类型</a:t>
            </a:r>
            <a:r>
              <a:rPr lang="zh-CN" altLang="en-US" sz="1600" dirty="0">
                <a:sym typeface="Wingdings" panose="05000000000000000000" pitchFamily="2" charset="2"/>
              </a:rPr>
              <a:t>：有符号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无符号，整型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浮点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dirty="0"/>
              <a:t>浮点数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整型：取整；</a:t>
            </a:r>
            <a:endParaRPr lang="en-US" altLang="zh-CN" sz="18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dirty="0"/>
              <a:t>整型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浮点型：按浮点数格式存储；</a:t>
            </a: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2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86061" y="842777"/>
            <a:ext cx="7834064" cy="154001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一个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语言程序在一台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位机上运行。程序定义了三个变量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 x=127,z; short y=-9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。执行赋值语句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z=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x+y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后，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x,y,z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的值分别是（）。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18600" y="2911439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x=0000007FH,y=FFF9H, z=00000076H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18600" y="3527947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x=0000007FH,y=FFF9H, z=FFFF0076H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418600" y="4118024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x=0000007FH,y=FFF7H, z=FFFF0076H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418600" y="4751674"/>
            <a:ext cx="45720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x=0000007FH,y=FFF7H, z=00000076H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04225" y="297573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04225" y="35922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04225" y="4182317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注意运算时短整型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被强制转换为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型，且高位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字节采用符号位扩展填充，结果是整型。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short y=-9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，短整型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被强制转换为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型，高位字节采用符号位扩展成：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FFFFFFF7H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FF9888B-0A5B-4060-8B1A-9CA21B39821D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704225" y="475167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8DD22217-0124-49BB-B860-A7E109B84863}"/>
              </a:ext>
            </a:extLst>
          </p:cNvPr>
          <p:cNvSpPr/>
          <p:nvPr/>
        </p:nvSpPr>
        <p:spPr bwMode="auto">
          <a:xfrm>
            <a:off x="6206411" y="1905142"/>
            <a:ext cx="2447924" cy="348947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运算时短整型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被强制转换为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型，且高位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字节采用符号位扩展填充，结果是整型。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short y=-9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，短整型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被隐式转换为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型，高位字节采用符号位扩展成：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FFFFFFF7H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注：隐式转换后，原数据类型与值并未发生改变；</a:t>
            </a:r>
          </a:p>
        </p:txBody>
      </p: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F8CDFCE7-0FA5-4D07-9FA6-6EAA7EE38D9C}"/>
              </a:ext>
            </a:extLst>
          </p:cNvPr>
          <p:cNvSpPr/>
          <p:nvPr/>
        </p:nvSpPr>
        <p:spPr bwMode="auto">
          <a:xfrm>
            <a:off x="1093953" y="2339371"/>
            <a:ext cx="2127811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=127=0x0000007F</a:t>
            </a: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10695DC7-2F74-41B7-A079-91F14C52DA80}"/>
              </a:ext>
            </a:extLst>
          </p:cNvPr>
          <p:cNvSpPr/>
          <p:nvPr/>
        </p:nvSpPr>
        <p:spPr bwMode="auto">
          <a:xfrm>
            <a:off x="3412323" y="2330650"/>
            <a:ext cx="2509915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-9,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机器数：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0xFFF7</a:t>
            </a: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AA8E23CB-A8AD-4EC6-B358-1393CF296883}"/>
              </a:ext>
            </a:extLst>
          </p:cNvPr>
          <p:cNvSpPr/>
          <p:nvPr/>
        </p:nvSpPr>
        <p:spPr bwMode="auto">
          <a:xfrm>
            <a:off x="1418600" y="5366328"/>
            <a:ext cx="4429267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127-9=118=0x76,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机器数：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0x00000076</a:t>
            </a: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90FBB93-2A56-4439-AF4A-BB50FE2401C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2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95536" y="1094829"/>
                <a:ext cx="8352928" cy="1696564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某编译器规定</a:t>
                </a:r>
                <a:r>
                  <a:rPr lang="en-US" altLang="zh-CN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int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类型长度分别为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16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位；执行下列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C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语言语句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: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32767;    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unsigned short y=x; </a:t>
                </a: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得到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的机器数为（）。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395536" y="1094829"/>
                <a:ext cx="8352928" cy="1696564"/>
              </a:xfrm>
              <a:prstGeom prst="rect">
                <a:avLst/>
              </a:prstGeom>
              <a:blipFill>
                <a:blip r:embed="rId31"/>
                <a:stretch>
                  <a:fillRect l="-803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9876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- 32767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690848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 32767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43399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 32768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529124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32769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59059" y="295189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59059" y="3743983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59059" y="448712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3489417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lvl="0" eaLnBrk="1" hangingPunct="1"/>
                <a:r>
                  <a:rPr lang="en-US" altLang="zh-CN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D</a:t>
                </a:r>
                <a: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。</a:t>
                </a:r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的真值对应的二进制形式为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𝟏𝟓</m:t>
                    </m:r>
                    <m:r>
                      <a:rPr lang="zh-C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个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对应的补码为：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1000 0000 0000 0001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解释成无符号整数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32769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无符号短整数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(2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字节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的表示范围：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0~</a:t>
                </a:r>
                <a:r>
                  <a:rPr lang="en-US" altLang="zh-CN" sz="2000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𝟔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𝟔𝟓𝟓𝟑𝟓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注：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的最小值为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𝟏𝟓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𝟑𝟐𝟕𝟔𝟖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9779000" y="1270000"/>
                <a:ext cx="3332480" cy="3489417"/>
              </a:xfrm>
              <a:prstGeom prst="rect">
                <a:avLst/>
              </a:prstGeom>
              <a:blipFill>
                <a:blip r:embed="rId33"/>
                <a:stretch>
                  <a:fillRect l="-1828" t="-1047" r="-6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5D2215C-3D6C-48F8-8A31-EA6B73702778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59058" y="528185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3BAF9CB1-2B99-4855-AC99-6EDD9A985FEB}"/>
                  </a:ext>
                </a:extLst>
              </p:cNvPr>
              <p:cNvSpPr/>
              <p:nvPr/>
            </p:nvSpPr>
            <p:spPr bwMode="auto">
              <a:xfrm>
                <a:off x="4072719" y="2879585"/>
                <a:ext cx="4584171" cy="2307711"/>
              </a:xfrm>
              <a:prstGeom prst="wedgeRoundRectCallout">
                <a:avLst>
                  <a:gd name="adj1" fmla="val -20429"/>
                  <a:gd name="adj2" fmla="val 4820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32768=32K=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5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0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15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  <m:t>15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=−0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x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7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FFF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[x]</a:t>
                </a:r>
                <a:r>
                  <a:rPr lang="zh-CN" altLang="en-US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补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=0x8001</a:t>
                </a: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语句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=x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执行后，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y=0x8001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，解释成无符号数即为：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15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+1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32769</m:t>
                    </m:r>
                  </m:oMath>
                </a14:m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注：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的表示范围：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0~</a:t>
                </a:r>
                <a:r>
                  <a:rPr lang="en-US" altLang="zh-CN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</m:oMath>
                </a14:m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0~65535</a:t>
                </a:r>
              </a:p>
              <a:p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16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=64K=65536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3BAF9CB1-2B99-4855-AC99-6EDD9A985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719" y="2879585"/>
                <a:ext cx="4584171" cy="2307711"/>
              </a:xfrm>
              <a:prstGeom prst="wedgeRoundRectCallout">
                <a:avLst>
                  <a:gd name="adj1" fmla="val -20429"/>
                  <a:gd name="adj2" fmla="val 48200"/>
                  <a:gd name="adj3" fmla="val 16667"/>
                </a:avLst>
              </a:prstGeom>
              <a:blipFill>
                <a:blip r:embed="rId3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FFED58-DC03-4E5A-A3FB-9A6814316F0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17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977891"/>
            <a:ext cx="7315200" cy="174405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变量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i,f,d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分别为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, 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采用补码表示，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采用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IEEE 754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格式。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已知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=785, f=1.5678E3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d=1.5E100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，若在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位机器中执行下列表达式，结果为“真”的是（）。（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2010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3671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=(int)(float)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480316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f=(float)(int)f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10682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f=(float)(double)f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49181" y="479560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)-d= =f    (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思考：为什么不为真？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544609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84890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9779000" y="1270000"/>
            <a:ext cx="3332480" cy="440120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A,C</a:t>
            </a: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转换成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时若过尾数超过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位，会损失精度；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这里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的值比较小，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含有小数，转换成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型小数丢弃，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不成立；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转换成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数据没有损失，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运算时，需要对阶，对阶后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仍为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不成立。</a:t>
            </a:r>
          </a:p>
        </p:txBody>
      </p: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4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6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946028-EBBD-4FBB-B4AC-5CAD5DB2C975}"/>
              </a:ext>
            </a:extLst>
          </p:cNvPr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1114425" y="2885377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A73D97-F800-416E-A985-C588BF2EF443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098876" y="4182714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877733D-E3A8-43A6-AE22-C0F5381BB11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指针和指针变量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128641" cy="466971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在Ｃ语言中，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指针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是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一种特殊的变量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它的值是一个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变量</a:t>
            </a:r>
            <a:r>
              <a:rPr lang="zh-CN" altLang="en-US" sz="1800" b="1" dirty="0" smtClean="0">
                <a:solidFill>
                  <a:srgbClr val="FF5050"/>
                </a:solidFill>
                <a:latin typeface="Times New Roman" panose="02020603050405020304" pitchFamily="18" charset="0"/>
              </a:rPr>
              <a:t>的地址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b="1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u="sng" dirty="0"/>
              <a:t>一个变量</a:t>
            </a:r>
            <a:r>
              <a:rPr lang="zh-CN" altLang="en-US" sz="1800" b="1" u="sng" dirty="0" smtClean="0"/>
              <a:t>的</a:t>
            </a:r>
            <a:r>
              <a:rPr lang="zh-CN" altLang="en-US" sz="1800" b="1" u="sng" dirty="0" smtClean="0">
                <a:solidFill>
                  <a:srgbClr val="0303DF"/>
                </a:solidFill>
              </a:rPr>
              <a:t>地址</a:t>
            </a:r>
            <a:r>
              <a:rPr lang="zh-CN" altLang="en-US" sz="1800" b="1" u="sng" dirty="0"/>
              <a:t>通常称为该变量的“</a:t>
            </a:r>
            <a:r>
              <a:rPr lang="zh-CN" altLang="en-US" sz="1800" b="1" u="sng" dirty="0">
                <a:solidFill>
                  <a:srgbClr val="0303DF"/>
                </a:solidFill>
              </a:rPr>
              <a:t>指针</a:t>
            </a:r>
            <a:r>
              <a:rPr lang="zh-CN" altLang="en-US" sz="1800" b="1" u="sng" dirty="0"/>
              <a:t>”。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例如，</a:t>
            </a:r>
            <a:r>
              <a:rPr lang="zh-CN" altLang="en-US" sz="1800" u="sng" dirty="0">
                <a:solidFill>
                  <a:srgbClr val="0000CC"/>
                </a:solidFill>
              </a:rPr>
              <a:t>地址</a:t>
            </a:r>
            <a:r>
              <a:rPr lang="en-US" altLang="zh-CN" sz="1800" u="sng" dirty="0">
                <a:solidFill>
                  <a:srgbClr val="0000CC"/>
                </a:solidFill>
              </a:rPr>
              <a:t>2000</a:t>
            </a:r>
            <a:r>
              <a:rPr lang="zh-CN" altLang="en-US" sz="1800" u="sng" dirty="0"/>
              <a:t>是变量ｉ的</a:t>
            </a:r>
            <a:r>
              <a:rPr lang="zh-CN" altLang="en-US" sz="1800" u="sng" dirty="0">
                <a:solidFill>
                  <a:srgbClr val="0000CC"/>
                </a:solidFill>
              </a:rPr>
              <a:t>指针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/>
              <a:t>如果有一个</a:t>
            </a:r>
            <a:r>
              <a:rPr lang="zh-CN" altLang="en-US" sz="1800" b="1" dirty="0">
                <a:solidFill>
                  <a:srgbClr val="0303DF"/>
                </a:solidFill>
              </a:rPr>
              <a:t>变量</a:t>
            </a:r>
            <a:r>
              <a:rPr lang="zh-CN" altLang="en-US" sz="1800" b="1" dirty="0"/>
              <a:t>专门用来存放另一变量的地址（即指针），则它称为“</a:t>
            </a:r>
            <a:r>
              <a:rPr lang="zh-CN" altLang="en-US" sz="1800" b="1" dirty="0">
                <a:solidFill>
                  <a:srgbClr val="FF5050"/>
                </a:solidFill>
              </a:rPr>
              <a:t>指针变量</a:t>
            </a:r>
            <a:r>
              <a:rPr lang="zh-CN" altLang="en-US" sz="1800" b="1" dirty="0"/>
              <a:t>”。</a:t>
            </a:r>
            <a:endParaRPr lang="en-US" altLang="zh-CN" sz="1800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</a:rPr>
              <a:t>右图表示</a:t>
            </a:r>
            <a:endParaRPr lang="en-US" altLang="zh-CN" sz="18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1200150" lvl="1" indent="-45720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我们定义了一个整数类型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变量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=3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，其值为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，系统为其分配的内存地址为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2000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；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1200150" lvl="1" indent="-45720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600" b="1" dirty="0" err="1" smtClean="0">
                <a:solidFill>
                  <a:srgbClr val="080808"/>
                </a:solidFill>
                <a:latin typeface="Times New Roman" panose="02020603050405020304" pitchFamily="18" charset="0"/>
              </a:rPr>
              <a:t>int</a:t>
            </a:r>
            <a:r>
              <a:rPr lang="zh-CN" altLang="en-US" sz="1600" b="1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600" b="1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dirty="0" err="1" smtClean="0">
                <a:solidFill>
                  <a:srgbClr val="080808"/>
                </a:solidFill>
                <a:latin typeface="Times New Roman" panose="02020603050405020304" pitchFamily="18" charset="0"/>
              </a:rPr>
              <a:t>i_pointer</a:t>
            </a:r>
            <a:r>
              <a:rPr lang="en-US" altLang="zh-CN" sz="1600" b="1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；</a:t>
            </a:r>
            <a:r>
              <a:rPr lang="en-US" altLang="zh-CN" sz="16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i_pointer</a:t>
            </a:r>
            <a:r>
              <a:rPr lang="en-US" altLang="zh-CN" sz="16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 =&amp;</a:t>
            </a:r>
            <a:r>
              <a:rPr lang="en-US" altLang="zh-CN" sz="1600" b="1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;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指针变量</a:t>
            </a:r>
            <a:r>
              <a:rPr lang="en-US" altLang="zh-CN" sz="1600" b="1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i_pointer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的值是变量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在内存中的地址，即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2000;</a:t>
            </a:r>
          </a:p>
          <a:p>
            <a:pPr marL="1200150" lvl="1" indent="-45720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称为指向整型变量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的指针；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1200150" lvl="1" indent="-45720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6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X86</a:t>
            </a:r>
            <a:r>
              <a:rPr lang="zh-CN" altLang="en-US" sz="16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架构中，变量的指针，指向变量低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地址字节；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Picture 5" descr="j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4" y="1135062"/>
            <a:ext cx="2760090" cy="4252483"/>
          </a:xfrm>
          <a:prstGeom prst="rect">
            <a:avLst/>
          </a:prstGeom>
          <a:noFill/>
          <a:ln w="317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85774" y="5682819"/>
            <a:ext cx="808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注：这里变量的地址，姑且认为是变量的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“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内存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”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地址</a:t>
            </a:r>
            <a:r>
              <a:rPr lang="zh-CN" altLang="en-US" b="1" dirty="0" smtClean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。将来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的课程会介绍，该地址不是变量实际的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“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内存地址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”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，只是一个相对地址</a:t>
            </a:r>
            <a:r>
              <a:rPr lang="zh-CN" altLang="en-US" b="1" dirty="0" smtClean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sym typeface="Arial" panose="020B0604020202020204" pitchFamily="34" charset="0"/>
              </a:rPr>
              <a:t>或虚拟地址。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定义一个指针变量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定义指针变量的一般形式为</a:t>
            </a:r>
            <a:endParaRPr lang="zh-CN" altLang="en-US" sz="2000" b="1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基类型    *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指针变量名</a:t>
            </a:r>
            <a:r>
              <a:rPr lang="zh-CN" altLang="en-US" sz="1800" b="1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； </a:t>
            </a:r>
            <a:endParaRPr lang="en-US" altLang="zh-CN" sz="1800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基类型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指针变量名；</a:t>
            </a:r>
            <a:endParaRPr lang="en-US" altLang="zh-CN" sz="1800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marL="342900" indent="-342900" latinLnBrk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如下面都是指针变量的合法定义</a:t>
            </a:r>
            <a:endParaRPr lang="en-US" altLang="zh-CN" sz="2000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int</a:t>
            </a:r>
            <a:r>
              <a:rPr lang="en-US" altLang="zh-CN" dirty="0"/>
              <a:t> *</a:t>
            </a:r>
            <a:r>
              <a:rPr lang="en-US" altLang="zh-CN" dirty="0" err="1"/>
              <a:t>ip</a:t>
            </a:r>
            <a:r>
              <a:rPr lang="en-US" altLang="zh-CN" dirty="0"/>
              <a:t>; </a:t>
            </a:r>
            <a:r>
              <a:rPr lang="zh-CN" altLang="en-US" dirty="0" smtClean="0"/>
              <a:t>或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int</a:t>
            </a:r>
            <a:r>
              <a:rPr lang="en-US" altLang="zh-CN" dirty="0"/>
              <a:t>* </a:t>
            </a:r>
            <a:r>
              <a:rPr lang="en-US" altLang="zh-CN" dirty="0" err="1" smtClean="0"/>
              <a:t>ip</a:t>
            </a:r>
            <a:r>
              <a:rPr lang="en-US" altLang="zh-CN" dirty="0"/>
              <a:t>; </a:t>
            </a:r>
            <a:r>
              <a:rPr lang="en-US" altLang="zh-CN" dirty="0" smtClean="0"/>
              <a:t> </a:t>
            </a:r>
            <a:r>
              <a:rPr lang="en-US" altLang="zh-CN" dirty="0"/>
              <a:t>//</a:t>
            </a:r>
            <a:r>
              <a:rPr lang="en-US" altLang="zh-CN" dirty="0" err="1"/>
              <a:t>ip</a:t>
            </a:r>
            <a:r>
              <a:rPr lang="zh-CN" altLang="en-US" dirty="0"/>
              <a:t>是指向一个整型变量的指针；</a:t>
            </a:r>
            <a:endParaRPr lang="en-US" altLang="zh-CN" dirty="0"/>
          </a:p>
          <a:p>
            <a:pPr marL="1200150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CC"/>
                </a:solidFill>
              </a:rPr>
              <a:t>指针变量名是</a:t>
            </a:r>
            <a:r>
              <a:rPr lang="en-US" altLang="zh-CN" sz="1800" dirty="0" err="1">
                <a:solidFill>
                  <a:srgbClr val="0000CC"/>
                </a:solidFill>
              </a:rPr>
              <a:t>ip</a:t>
            </a:r>
            <a:r>
              <a:rPr lang="zh-CN" altLang="en-US" sz="1800" dirty="0">
                <a:solidFill>
                  <a:srgbClr val="0000CC"/>
                </a:solidFill>
              </a:rPr>
              <a:t>，不是</a:t>
            </a:r>
            <a:r>
              <a:rPr lang="en-US" altLang="zh-CN" sz="1800" dirty="0">
                <a:solidFill>
                  <a:srgbClr val="0000CC"/>
                </a:solidFill>
              </a:rPr>
              <a:t>*</a:t>
            </a:r>
            <a:r>
              <a:rPr lang="en-US" altLang="zh-CN" sz="1800" dirty="0" err="1">
                <a:solidFill>
                  <a:srgbClr val="0000CC"/>
                </a:solidFill>
              </a:rPr>
              <a:t>ip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char</a:t>
            </a:r>
            <a:r>
              <a:rPr lang="zh-CN" altLang="en-US" dirty="0" smtClean="0"/>
              <a:t>*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cp</a:t>
            </a:r>
            <a:r>
              <a:rPr lang="en-US" altLang="zh-CN" dirty="0" smtClean="0"/>
              <a:t>; </a:t>
            </a:r>
            <a:r>
              <a:rPr lang="zh-CN" altLang="en-US" dirty="0" smtClean="0"/>
              <a:t>或</a:t>
            </a:r>
            <a:r>
              <a:rPr lang="en-US" altLang="zh-CN" dirty="0" smtClean="0"/>
              <a:t> char 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cp</a:t>
            </a:r>
            <a:r>
              <a:rPr lang="en-US" altLang="zh-CN" dirty="0"/>
              <a:t>;    //</a:t>
            </a:r>
            <a:r>
              <a:rPr lang="en-US" altLang="zh-CN" dirty="0" err="1"/>
              <a:t>cp</a:t>
            </a:r>
            <a:r>
              <a:rPr lang="zh-CN" altLang="en-US" dirty="0"/>
              <a:t>：指向一个字符型变量的指针；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float* </a:t>
            </a:r>
            <a:r>
              <a:rPr lang="en-US" altLang="zh-CN" dirty="0" err="1" smtClean="0"/>
              <a:t>fp</a:t>
            </a:r>
            <a:r>
              <a:rPr lang="en-US" altLang="zh-CN" dirty="0"/>
              <a:t>;   // </a:t>
            </a:r>
            <a:r>
              <a:rPr lang="en-US" altLang="zh-CN" dirty="0" smtClean="0"/>
              <a:t>float *</a:t>
            </a:r>
            <a:r>
              <a:rPr lang="en-US" altLang="zh-CN" dirty="0" err="1" smtClean="0"/>
              <a:t>fp</a:t>
            </a:r>
            <a:r>
              <a:rPr lang="en-US" altLang="zh-CN" dirty="0"/>
              <a:t>;    //</a:t>
            </a:r>
            <a:r>
              <a:rPr lang="en-US" altLang="zh-CN" dirty="0" err="1"/>
              <a:t>fp</a:t>
            </a:r>
            <a:r>
              <a:rPr lang="zh-CN" altLang="en-US" dirty="0"/>
              <a:t>：指向一个单精度浮点型变量的指针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</a:rPr>
              <a:t>double</a:t>
            </a:r>
            <a:r>
              <a:rPr lang="zh-CN" altLang="en-US" dirty="0" smtClean="0"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</a:rPr>
              <a:t> 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dp</a:t>
            </a:r>
            <a:r>
              <a:rPr lang="zh-CN" altLang="en-US" dirty="0">
                <a:latin typeface="Times New Roman" panose="02020603050405020304" pitchFamily="18" charset="0"/>
              </a:rPr>
              <a:t>；     </a:t>
            </a:r>
            <a:r>
              <a:rPr lang="en-US" altLang="zh-CN" dirty="0"/>
              <a:t>//</a:t>
            </a:r>
            <a:r>
              <a:rPr lang="en-US" altLang="zh-CN" dirty="0" err="1"/>
              <a:t>dp</a:t>
            </a:r>
            <a:r>
              <a:rPr lang="zh-CN" altLang="en-US" dirty="0"/>
              <a:t>：指向一个双精度浮点数型变量的指针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</a:rPr>
              <a:t>long</a:t>
            </a:r>
            <a:r>
              <a:rPr lang="zh-CN" altLang="en-US" dirty="0" smtClean="0"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</a:rPr>
              <a:t> 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lp</a:t>
            </a:r>
            <a:r>
              <a:rPr lang="zh-CN" altLang="en-US" dirty="0">
                <a:latin typeface="Times New Roman" panose="02020603050405020304" pitchFamily="18" charset="0"/>
              </a:rPr>
              <a:t>；          </a:t>
            </a:r>
            <a:r>
              <a:rPr lang="en-US" altLang="zh-CN" dirty="0"/>
              <a:t>//</a:t>
            </a:r>
            <a:r>
              <a:rPr lang="en-US" altLang="zh-CN" dirty="0" err="1"/>
              <a:t>lp</a:t>
            </a:r>
            <a:r>
              <a:rPr lang="zh-CN" altLang="en-US" dirty="0"/>
              <a:t>：指向一个长整型变量的指针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smtClean="0"/>
              <a:t>person</a:t>
            </a:r>
            <a:r>
              <a:rPr lang="zh-CN" altLang="en-US" dirty="0" smtClean="0"/>
              <a:t>*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sp</a:t>
            </a:r>
            <a:r>
              <a:rPr lang="en-US" altLang="zh-CN" dirty="0"/>
              <a:t>;    </a:t>
            </a:r>
            <a:r>
              <a:rPr lang="en-US" altLang="zh-CN" dirty="0" smtClean="0"/>
              <a:t>//</a:t>
            </a:r>
            <a:r>
              <a:rPr lang="en-US" altLang="zh-CN" dirty="0" err="1"/>
              <a:t>sp</a:t>
            </a:r>
            <a:r>
              <a:rPr lang="zh-CN" altLang="en-US" dirty="0"/>
              <a:t>：指向一个结构型变量的指针</a:t>
            </a:r>
            <a:endParaRPr lang="en-US" altLang="zh-CN" dirty="0"/>
          </a:p>
          <a:p>
            <a:pPr lvl="1" indent="0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>
              <a:spcBef>
                <a:spcPts val="600"/>
              </a:spcBef>
            </a:pPr>
            <a:endParaRPr lang="en-US" altLang="zh-CN" dirty="0"/>
          </a:p>
          <a:p>
            <a:pPr marL="971550" lvl="1">
              <a:spcBef>
                <a:spcPts val="60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49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定义指针变量时，指针变量前面的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</a:rPr>
              <a:t>“*”</a:t>
            </a:r>
            <a:r>
              <a:rPr lang="zh-CN" altLang="en-US" dirty="0">
                <a:latin typeface="Times New Roman" panose="02020603050405020304" pitchFamily="18" charset="0"/>
              </a:rPr>
              <a:t>，表示该变量的类型为指针型变量；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指针变量名</a:t>
            </a:r>
            <a:r>
              <a:rPr lang="zh-CN" altLang="en-US" b="1" dirty="0">
                <a:latin typeface="Times New Roman" panose="02020603050405020304" pitchFamily="18" charset="0"/>
              </a:rPr>
              <a:t>是</a:t>
            </a:r>
            <a:r>
              <a:rPr lang="en-US" altLang="zh-CN" b="1" dirty="0">
                <a:latin typeface="Times New Roman" panose="02020603050405020304" pitchFamily="18" charset="0"/>
              </a:rPr>
              <a:t>’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*’</a:t>
            </a:r>
            <a:r>
              <a:rPr lang="zh-CN" altLang="en-US" b="1" dirty="0">
                <a:latin typeface="Times New Roman" panose="02020603050405020304" pitchFamily="18" charset="0"/>
              </a:rPr>
              <a:t>后面的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rPr>
              <a:t>变量标识符</a:t>
            </a:r>
            <a:r>
              <a:rPr lang="zh-CN" altLang="en-US" b="1" dirty="0">
                <a:latin typeface="Times New Roman" panose="02020603050405020304" pitchFamily="18" charset="0"/>
              </a:rPr>
              <a:t>；</a:t>
            </a: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float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pointer_1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 pointer_1</a:t>
            </a:r>
            <a:r>
              <a:rPr lang="zh-CN" altLang="en-US" dirty="0">
                <a:latin typeface="Times New Roman" panose="02020603050405020304" pitchFamily="18" charset="0"/>
              </a:rPr>
              <a:t>是一个指向浮点数的指针变量</a:t>
            </a: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指针变量名是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pointer_1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而不是*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pointer_1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这种定义形式可能更直观：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float*   pointer_1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 ；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8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地址运算符 </a:t>
            </a:r>
            <a:r>
              <a:rPr lang="en-US" altLang="zh-CN" dirty="0">
                <a:solidFill>
                  <a:srgbClr val="C00000"/>
                </a:solidFill>
              </a:rPr>
              <a:t>&amp;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可以用赋值语句使一个指针变量得到另一个变量的地址，从而使它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指向</a:t>
            </a:r>
            <a:r>
              <a:rPr lang="zh-CN" altLang="en-US" dirty="0">
                <a:latin typeface="Times New Roman" panose="02020603050405020304" pitchFamily="18" charset="0"/>
              </a:rPr>
              <a:t>该变量。</a:t>
            </a:r>
          </a:p>
          <a:p>
            <a:pPr marL="342900" lvl="1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例如：</a:t>
            </a:r>
            <a:endParaRPr lang="en-US" altLang="zh-CN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 err="1" smtClean="0">
                <a:latin typeface="Times New Roman" panose="02020603050405020304" pitchFamily="18" charset="0"/>
              </a:rPr>
              <a:t>int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i,j</a:t>
            </a:r>
            <a:r>
              <a:rPr lang="en-US" altLang="zh-CN" dirty="0" smtClean="0">
                <a:latin typeface="Times New Roman" panose="02020603050405020304" pitchFamily="18" charset="0"/>
              </a:rPr>
              <a:t>;</a:t>
            </a: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dirty="0" err="1" smtClean="0">
                <a:latin typeface="Times New Roman" panose="02020603050405020304" pitchFamily="18" charset="0"/>
              </a:rPr>
              <a:t>int</a:t>
            </a:r>
            <a:r>
              <a:rPr lang="zh-CN" altLang="en-US" dirty="0" smtClean="0">
                <a:latin typeface="Times New Roman" panose="02020603050405020304" pitchFamily="18" charset="0"/>
              </a:rPr>
              <a:t>*</a:t>
            </a:r>
            <a:r>
              <a:rPr lang="en-US" altLang="zh-CN" smtClean="0">
                <a:latin typeface="Times New Roman" panose="02020603050405020304" pitchFamily="18" charset="0"/>
              </a:rPr>
              <a:t>  pointer_1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en-US" altLang="zh-CN" smtClean="0">
                <a:latin typeface="Times New Roman" panose="02020603050405020304" pitchFamily="18" charset="0"/>
              </a:rPr>
              <a:t>pointer_2</a:t>
            </a:r>
            <a:r>
              <a:rPr lang="en-US" altLang="zh-CN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pointer_1</a:t>
            </a:r>
            <a:r>
              <a:rPr lang="zh-CN" altLang="en-US" dirty="0">
                <a:latin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</a:rPr>
              <a:t>&amp;</a:t>
            </a:r>
            <a:r>
              <a:rPr lang="en-US" altLang="zh-CN" dirty="0" err="1"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pointer_2= &amp;j;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Picture 6" descr="j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89728"/>
            <a:ext cx="3178175" cy="29837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指针运算符  </a:t>
            </a:r>
            <a:r>
              <a:rPr lang="en-US" altLang="zh-CN" dirty="0">
                <a:solidFill>
                  <a:srgbClr val="C00000"/>
                </a:solidFill>
              </a:rPr>
              <a:t>*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238095" cy="5345112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/>
              <a:t>为表示指针变量和它指向的变量之间的关系，用</a:t>
            </a:r>
            <a:r>
              <a:rPr lang="zh-CN" altLang="en-US" sz="2000" b="1" dirty="0">
                <a:solidFill>
                  <a:srgbClr val="FF0000"/>
                </a:solidFill>
              </a:rPr>
              <a:t>指针运算符“</a:t>
            </a:r>
            <a:r>
              <a:rPr lang="zh-CN" altLang="en-US" sz="2000" b="1" i="1" dirty="0">
                <a:solidFill>
                  <a:srgbClr val="FF0000"/>
                </a:solidFill>
              </a:rPr>
              <a:t>*</a:t>
            </a:r>
            <a:r>
              <a:rPr lang="zh-CN" altLang="en-US" sz="2000" b="1" dirty="0">
                <a:solidFill>
                  <a:srgbClr val="FF0000"/>
                </a:solidFill>
              </a:rPr>
              <a:t>”</a:t>
            </a:r>
            <a:r>
              <a:rPr lang="zh-CN" altLang="en-US" sz="2000" dirty="0"/>
              <a:t>表示</a:t>
            </a:r>
            <a:r>
              <a:rPr lang="zh-CN" altLang="en-US" sz="2000" b="1" dirty="0">
                <a:solidFill>
                  <a:srgbClr val="0303DF"/>
                </a:solidFill>
              </a:rPr>
              <a:t>一个指针与它指向的变量的等价关系</a:t>
            </a:r>
            <a:r>
              <a:rPr lang="zh-CN" altLang="en-US" sz="2000" dirty="0"/>
              <a:t>。 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/>
              <a:t>例如，指针变量</a:t>
            </a:r>
            <a:r>
              <a:rPr lang="en-US" altLang="zh-CN" sz="2000" dirty="0" err="1"/>
              <a:t>a_pointer</a:t>
            </a:r>
            <a:r>
              <a:rPr lang="zh-CN" altLang="en-US" sz="2000" dirty="0"/>
              <a:t>与它所指向的变量</a:t>
            </a:r>
            <a:r>
              <a:rPr lang="en-US" altLang="zh-CN" sz="2000" dirty="0"/>
              <a:t>a</a:t>
            </a:r>
            <a:r>
              <a:rPr lang="zh-CN" altLang="en-US" sz="2000" dirty="0"/>
              <a:t>的关系，表示为：</a:t>
            </a:r>
          </a:p>
          <a:p>
            <a:pPr marL="971550" lvl="1" algn="just"/>
            <a:r>
              <a:rPr lang="en-US" altLang="zh-CN" sz="1800" dirty="0">
                <a:solidFill>
                  <a:srgbClr val="080808"/>
                </a:solidFill>
              </a:rPr>
              <a:t>int  a, </a:t>
            </a:r>
            <a:r>
              <a:rPr lang="zh-CN" altLang="en-US" sz="1800" dirty="0">
                <a:solidFill>
                  <a:srgbClr val="080808"/>
                </a:solidFill>
              </a:rPr>
              <a:t>*</a:t>
            </a:r>
            <a:r>
              <a:rPr lang="en-US" altLang="zh-CN" sz="1800" dirty="0" err="1">
                <a:solidFill>
                  <a:srgbClr val="080808"/>
                </a:solidFill>
              </a:rPr>
              <a:t>a_pointer</a:t>
            </a:r>
            <a:r>
              <a:rPr lang="en-US" altLang="zh-CN" sz="1800" dirty="0">
                <a:solidFill>
                  <a:srgbClr val="080808"/>
                </a:solidFill>
              </a:rPr>
              <a:t>;</a:t>
            </a:r>
          </a:p>
          <a:p>
            <a:pPr marL="971550" lvl="1" algn="just"/>
            <a:r>
              <a:rPr lang="en-US" altLang="zh-CN" sz="1800" dirty="0" err="1">
                <a:solidFill>
                  <a:srgbClr val="006600"/>
                </a:solidFill>
              </a:rPr>
              <a:t>a_pointer</a:t>
            </a:r>
            <a:r>
              <a:rPr lang="en-US" altLang="zh-CN" sz="1800" dirty="0">
                <a:solidFill>
                  <a:srgbClr val="006600"/>
                </a:solidFill>
              </a:rPr>
              <a:t> =&amp;a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则 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*</a:t>
            </a:r>
            <a:r>
              <a:rPr lang="en-US" altLang="zh-CN" sz="1800" b="1" dirty="0" err="1">
                <a:solidFill>
                  <a:srgbClr val="030DCD"/>
                </a:solidFill>
              </a:rPr>
              <a:t>a_pointer</a:t>
            </a:r>
            <a:r>
              <a:rPr lang="zh-CN" altLang="en-US" sz="1800" b="1" dirty="0">
                <a:solidFill>
                  <a:srgbClr val="030DCD"/>
                </a:solidFill>
              </a:rPr>
              <a:t>等价于变量</a:t>
            </a:r>
            <a:r>
              <a:rPr lang="en-US" altLang="zh-CN" sz="1800" b="1" dirty="0">
                <a:solidFill>
                  <a:srgbClr val="030DCD"/>
                </a:solidFill>
              </a:rPr>
              <a:t>a;</a:t>
            </a:r>
            <a:endParaRPr lang="zh-CN" altLang="en-US" sz="1800" b="1" dirty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/>
              <a:t>因此，</a:t>
            </a:r>
            <a:r>
              <a:rPr lang="zh-CN" altLang="en-US" sz="2000" dirty="0" smtClean="0"/>
              <a:t>下面赋值语句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5050"/>
                </a:solidFill>
              </a:rPr>
              <a:t>作用相同</a:t>
            </a:r>
            <a:r>
              <a:rPr lang="zh-CN" altLang="en-US" sz="2000" dirty="0"/>
              <a:t>：</a:t>
            </a:r>
          </a:p>
          <a:p>
            <a:pPr marL="971550" lvl="1" algn="just"/>
            <a:r>
              <a:rPr lang="en-US" altLang="zh-CN" sz="1800" dirty="0"/>
              <a:t>int a=3;		            /*</a:t>
            </a:r>
            <a:r>
              <a:rPr lang="zh-CN" altLang="en-US" sz="1800" dirty="0"/>
              <a:t>将</a:t>
            </a:r>
            <a:r>
              <a:rPr lang="en-US" altLang="zh-CN" sz="1800" dirty="0"/>
              <a:t>3</a:t>
            </a:r>
            <a:r>
              <a:rPr lang="zh-CN" altLang="en-US" sz="1800" dirty="0"/>
              <a:t>直接赋给变量</a:t>
            </a:r>
            <a:r>
              <a:rPr lang="en-US" altLang="zh-CN" sz="1800" dirty="0"/>
              <a:t>a*/</a:t>
            </a:r>
          </a:p>
          <a:p>
            <a:pPr marL="971550" lvl="1" algn="just"/>
            <a:r>
              <a:rPr lang="en-US" altLang="zh-CN" sz="1800" dirty="0"/>
              <a:t>int *</a:t>
            </a:r>
            <a:r>
              <a:rPr lang="en-US" altLang="zh-CN" sz="1800" dirty="0" err="1"/>
              <a:t>a_pointer</a:t>
            </a:r>
            <a:r>
              <a:rPr lang="en-US" altLang="zh-CN" sz="1800" dirty="0"/>
              <a:t>=&amp;a;         /*</a:t>
            </a:r>
            <a:r>
              <a:rPr lang="zh-CN" altLang="en-US" sz="1800" dirty="0"/>
              <a:t>使</a:t>
            </a:r>
            <a:r>
              <a:rPr lang="en-US" altLang="zh-CN" sz="1800" dirty="0" err="1"/>
              <a:t>a_pointer</a:t>
            </a:r>
            <a:r>
              <a:rPr lang="zh-CN" altLang="en-US" sz="1800" dirty="0"/>
              <a:t>指向</a:t>
            </a:r>
            <a:r>
              <a:rPr lang="en-US" altLang="zh-CN" sz="1800" dirty="0"/>
              <a:t>a */</a:t>
            </a:r>
          </a:p>
          <a:p>
            <a:pPr marL="971550" lvl="1" algn="just"/>
            <a:r>
              <a:rPr lang="en-US" altLang="zh-CN" sz="1800" dirty="0">
                <a:solidFill>
                  <a:srgbClr val="FF0000"/>
                </a:solidFill>
              </a:rPr>
              <a:t>*</a:t>
            </a:r>
            <a:r>
              <a:rPr lang="en-US" altLang="zh-CN" sz="1800" dirty="0" err="1">
                <a:solidFill>
                  <a:srgbClr val="FF0000"/>
                </a:solidFill>
              </a:rPr>
              <a:t>a_pointer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=5;	  </a:t>
            </a:r>
          </a:p>
          <a:p>
            <a:pPr marL="1200150" lvl="2" algn="just"/>
            <a:r>
              <a:rPr lang="zh-CN" altLang="en-US" sz="1600" dirty="0">
                <a:solidFill>
                  <a:srgbClr val="7030A0"/>
                </a:solidFill>
              </a:rPr>
              <a:t>将</a:t>
            </a:r>
            <a:r>
              <a:rPr lang="en-US" altLang="zh-CN" sz="1600" dirty="0">
                <a:solidFill>
                  <a:srgbClr val="7030A0"/>
                </a:solidFill>
              </a:rPr>
              <a:t>5</a:t>
            </a:r>
            <a:r>
              <a:rPr lang="zh-CN" altLang="en-US" sz="1600" dirty="0">
                <a:solidFill>
                  <a:srgbClr val="7030A0"/>
                </a:solidFill>
              </a:rPr>
              <a:t>赋给指针变量</a:t>
            </a:r>
            <a:r>
              <a:rPr lang="en-US" altLang="zh-CN" sz="1600" dirty="0" err="1">
                <a:solidFill>
                  <a:srgbClr val="7030A0"/>
                </a:solidFill>
              </a:rPr>
              <a:t>a_pointer</a:t>
            </a:r>
            <a:r>
              <a:rPr lang="zh-CN" altLang="en-US" sz="1600" dirty="0">
                <a:solidFill>
                  <a:srgbClr val="7030A0"/>
                </a:solidFill>
              </a:rPr>
              <a:t>所指向的变量</a:t>
            </a:r>
            <a:r>
              <a:rPr lang="en-US" altLang="zh-CN" sz="1600" dirty="0">
                <a:solidFill>
                  <a:srgbClr val="7030A0"/>
                </a:solidFill>
              </a:rPr>
              <a:t>a</a:t>
            </a:r>
            <a:r>
              <a:rPr lang="zh-CN" altLang="en-US" sz="1600" dirty="0">
                <a:solidFill>
                  <a:srgbClr val="7030A0"/>
                </a:solidFill>
              </a:rPr>
              <a:t>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1200150" lvl="2" algn="just"/>
            <a:r>
              <a:rPr lang="zh-CN" altLang="en-US" sz="1600" dirty="0"/>
              <a:t>相当于赋值语句 </a:t>
            </a:r>
            <a:r>
              <a:rPr lang="en-US" altLang="zh-CN" sz="1600" dirty="0">
                <a:solidFill>
                  <a:srgbClr val="0000CC"/>
                </a:solidFill>
              </a:rPr>
              <a:t>a=5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1200150" lvl="2" algn="just"/>
            <a:r>
              <a:rPr lang="zh-CN" altLang="en-US" sz="1600" dirty="0"/>
              <a:t>此时</a:t>
            </a:r>
            <a:r>
              <a:rPr lang="zh-CN" altLang="en-US" sz="1600" dirty="0">
                <a:solidFill>
                  <a:srgbClr val="0000CC"/>
                </a:solidFill>
              </a:rPr>
              <a:t>变量</a:t>
            </a:r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的值变为</a:t>
            </a:r>
            <a:r>
              <a:rPr lang="en-US" altLang="zh-CN" sz="1600" dirty="0">
                <a:solidFill>
                  <a:srgbClr val="0000CC"/>
                </a:solidFill>
              </a:rPr>
              <a:t>5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 algn="just"/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)++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相当于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a++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； 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*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１与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等价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根据 指针运算符</a:t>
            </a:r>
            <a:r>
              <a:rPr lang="en-US" altLang="zh-CN" sz="2000" dirty="0"/>
              <a:t>*</a:t>
            </a:r>
            <a:r>
              <a:rPr lang="zh-CN" altLang="en-US" sz="2000" dirty="0"/>
              <a:t>的含义，</a:t>
            </a:r>
            <a:r>
              <a:rPr lang="zh-CN" altLang="en-US" sz="2000" dirty="0">
                <a:solidFill>
                  <a:srgbClr val="7030A0"/>
                </a:solidFill>
              </a:rPr>
              <a:t>若</a:t>
            </a:r>
            <a:r>
              <a:rPr lang="en-US" altLang="zh-CN" sz="2000" dirty="0" err="1">
                <a:solidFill>
                  <a:srgbClr val="7030A0"/>
                </a:solidFill>
              </a:rPr>
              <a:t>int</a:t>
            </a:r>
            <a:r>
              <a:rPr lang="en-US" altLang="zh-CN" sz="2000" dirty="0">
                <a:solidFill>
                  <a:srgbClr val="7030A0"/>
                </a:solidFill>
              </a:rPr>
              <a:t> *p</a:t>
            </a:r>
            <a:r>
              <a:rPr lang="zh-CN" altLang="en-US" sz="2000" dirty="0">
                <a:solidFill>
                  <a:srgbClr val="7030A0"/>
                </a:solidFill>
              </a:rPr>
              <a:t>；则</a:t>
            </a:r>
            <a:r>
              <a:rPr lang="en-US" altLang="zh-CN" sz="2000" dirty="0">
                <a:solidFill>
                  <a:srgbClr val="7030A0"/>
                </a:solidFill>
              </a:rPr>
              <a:t>*p</a:t>
            </a:r>
            <a:r>
              <a:rPr lang="zh-CN" altLang="en-US" sz="2000" dirty="0">
                <a:solidFill>
                  <a:srgbClr val="7030A0"/>
                </a:solidFill>
              </a:rPr>
              <a:t>就是一个整型变量</a:t>
            </a:r>
            <a:r>
              <a:rPr lang="zh-CN" altLang="en-US" sz="20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6377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指针要指向确切的变量地址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注意</a:t>
            </a:r>
            <a:r>
              <a:rPr lang="en-US" altLang="zh-CN" sz="2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latin typeface="Times New Roman" panose="02020603050405020304" pitchFamily="18" charset="0"/>
              </a:rPr>
              <a:t>指针变量中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只能存放变量的地址</a:t>
            </a:r>
            <a:r>
              <a:rPr lang="zh-CN" altLang="en-US" sz="1800" b="1" dirty="0">
                <a:latin typeface="Times New Roman" panose="02020603050405020304" pitchFamily="18" charset="0"/>
              </a:rPr>
              <a:t>（指针）；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latin typeface="Times New Roman" panose="02020603050405020304" pitchFamily="18" charset="0"/>
              </a:rPr>
              <a:t>基于一种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基类型</a:t>
            </a:r>
            <a:r>
              <a:rPr lang="zh-CN" altLang="en-US" sz="1800" b="1" dirty="0">
                <a:latin typeface="Times New Roman" panose="02020603050405020304" pitchFamily="18" charset="0"/>
              </a:rPr>
              <a:t>定义的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指针变量</a:t>
            </a:r>
            <a:r>
              <a:rPr lang="zh-CN" altLang="en-US" sz="1800" b="1" dirty="0">
                <a:latin typeface="Times New Roman" panose="02020603050405020304" pitchFamily="18" charset="0"/>
              </a:rPr>
              <a:t>只能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存放该基类型变量的地址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；</a:t>
            </a:r>
            <a:endParaRPr lang="en-US" altLang="zh-CN" sz="1800" b="1" dirty="0" smtClean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指针变量的值要有确定的变量地址与之对应；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不要将一个整数（或任何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其它非</a:t>
            </a:r>
            <a:r>
              <a:rPr lang="zh-CN" altLang="en-US" sz="2000" dirty="0">
                <a:latin typeface="Times New Roman" panose="02020603050405020304" pitchFamily="18" charset="0"/>
              </a:rPr>
              <a:t>地址类型的数据）赋给一个指针变量，如</a:t>
            </a:r>
            <a:r>
              <a:rPr lang="zh-CN" altLang="en-US" sz="2000" dirty="0">
                <a:solidFill>
                  <a:srgbClr val="A50021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a=520;        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</a:rPr>
              <a:t>正确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=1000</a:t>
            </a:r>
            <a:r>
              <a:rPr lang="en-US" altLang="zh-CN" sz="1800" dirty="0">
                <a:latin typeface="Times New Roman" panose="02020603050405020304" pitchFamily="18" charset="0"/>
              </a:rPr>
              <a:t>;   //</a:t>
            </a:r>
            <a:r>
              <a:rPr lang="zh-CN" altLang="en-US" sz="1800" dirty="0">
                <a:latin typeface="Times New Roman" panose="02020603050405020304" pitchFamily="18" charset="0"/>
              </a:rPr>
              <a:t>错误，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很危险，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万一地址</a:t>
            </a:r>
            <a:r>
              <a:rPr lang="en-US" altLang="zh-CN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指向操作系统代码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=a</a:t>
            </a:r>
            <a:r>
              <a:rPr lang="en-US" altLang="zh-CN" sz="1800" dirty="0">
                <a:latin typeface="Times New Roman" panose="02020603050405020304" pitchFamily="18" charset="0"/>
              </a:rPr>
              <a:t>;        //</a:t>
            </a:r>
            <a:r>
              <a:rPr lang="zh-CN" altLang="en-US" sz="1800" dirty="0">
                <a:latin typeface="Times New Roman" panose="02020603050405020304" pitchFamily="18" charset="0"/>
              </a:rPr>
              <a:t>错误，相当于</a:t>
            </a:r>
            <a:r>
              <a:rPr lang="en-US" altLang="zh-CN" sz="1800" dirty="0" err="1"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latin typeface="Times New Roman" panose="02020603050405020304" pitchFamily="18" charset="0"/>
              </a:rPr>
              <a:t>=502;  </a:t>
            </a:r>
            <a:r>
              <a:rPr lang="zh-CN" altLang="en-US" sz="1800" dirty="0">
                <a:latin typeface="Times New Roman" panose="02020603050405020304" pitchFamily="18" charset="0"/>
              </a:rPr>
              <a:t>很危险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，如果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520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是其它程序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                                    //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的存储单元地址；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=&amp;a</a:t>
            </a:r>
            <a:r>
              <a:rPr lang="en-US" altLang="zh-CN" sz="1800" dirty="0">
                <a:latin typeface="Times New Roman" panose="02020603050405020304" pitchFamily="18" charset="0"/>
              </a:rPr>
              <a:t>;       //</a:t>
            </a:r>
            <a:r>
              <a:rPr lang="zh-CN" altLang="en-US" sz="1800" dirty="0">
                <a:latin typeface="Times New Roman" panose="02020603050405020304" pitchFamily="18" charset="0"/>
              </a:rPr>
              <a:t>正确，指向变量</a:t>
            </a:r>
            <a:r>
              <a:rPr lang="en-US" altLang="zh-CN" sz="1800" dirty="0">
                <a:latin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地址，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                                     // </a:t>
            </a:r>
            <a:r>
              <a:rPr lang="en-US" altLang="zh-CN" sz="1800" dirty="0" err="1" smtClean="0">
                <a:solidFill>
                  <a:srgbClr val="006600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指向一个我们希望的具体的内存单元地址</a:t>
            </a:r>
            <a:endParaRPr lang="zh-CN" altLang="en-US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marL="342900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变量与</a:t>
            </a:r>
            <a:r>
              <a:rPr lang="zh-CN" altLang="en-US" dirty="0" smtClean="0"/>
              <a:t>数据类型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考察数学函数 </a:t>
                </a:r>
                <a:r>
                  <a:rPr lang="en-US" altLang="zh-CN" sz="2000" dirty="0"/>
                  <a:t>y=sin(x),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971550" lvl="1"/>
                <a:r>
                  <a:rPr lang="zh-CN" altLang="en-US" sz="1800" dirty="0"/>
                  <a:t>自变量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可以在整个实数范围内取值；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因变量</a:t>
                </a:r>
                <a:r>
                  <a:rPr lang="en-US" altLang="zh-CN" sz="1800" dirty="0"/>
                  <a:t>y</a:t>
                </a:r>
                <a:r>
                  <a:rPr lang="zh-CN" altLang="en-US" sz="1800" dirty="0"/>
                  <a:t>随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的变化而变化，其变化范围限定在</a:t>
                </a:r>
                <a:r>
                  <a:rPr lang="en-US" altLang="zh-CN" sz="1800" dirty="0"/>
                  <a:t>[-1,1]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根据</a:t>
                </a:r>
                <a:r>
                  <a:rPr lang="en-US" altLang="zh-CN" sz="2000" b="1" dirty="0">
                    <a:solidFill>
                      <a:srgbClr val="7030A0"/>
                    </a:solidFill>
                  </a:rPr>
                  <a:t>sin()</a:t>
                </a:r>
                <a:r>
                  <a:rPr lang="zh-CN" altLang="en-US" sz="2000" dirty="0"/>
                  <a:t>函数</a:t>
                </a:r>
                <a:r>
                  <a:rPr lang="zh-CN" altLang="en-US" sz="2000" dirty="0" smtClean="0"/>
                  <a:t>在</a:t>
                </a:r>
                <a:r>
                  <a:rPr lang="en-US" altLang="zh-CN" sz="2000" dirty="0" err="1" smtClean="0"/>
                  <a:t>math.h</a:t>
                </a:r>
                <a:r>
                  <a:rPr lang="zh-CN" altLang="en-US" sz="2000" dirty="0"/>
                  <a:t>中的原型声明，可以写出如下的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语言程序片段：</a:t>
                </a:r>
                <a:endParaRPr lang="en-US" altLang="zh-CN" sz="2000" dirty="0"/>
              </a:p>
              <a:p>
                <a:pPr lvl="1" indent="0">
                  <a:buNone/>
                </a:pPr>
                <a:r>
                  <a:rPr lang="en-US" altLang="zh-CN" sz="1600" dirty="0"/>
                  <a:t>double </a:t>
                </a:r>
                <a:r>
                  <a:rPr lang="en-US" altLang="zh-CN" sz="1600" dirty="0" err="1"/>
                  <a:t>x,y</a:t>
                </a:r>
                <a:r>
                  <a:rPr lang="en-US" altLang="zh-CN" sz="1600" dirty="0"/>
                  <a:t>;</a:t>
                </a:r>
              </a:p>
              <a:p>
                <a:pPr lvl="1" indent="0">
                  <a:buNone/>
                </a:pPr>
                <a:r>
                  <a:rPr lang="en-US" altLang="zh-CN" sz="1600" dirty="0"/>
                  <a:t>x = 3.141592/2;   //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sz="1600" dirty="0"/>
              </a:p>
              <a:p>
                <a:pPr lvl="1" indent="0">
                  <a:buNone/>
                </a:pPr>
                <a:r>
                  <a:rPr lang="en-US" altLang="zh-CN" sz="1600" dirty="0"/>
                  <a:t>y =sin(x);  </a:t>
                </a:r>
              </a:p>
              <a:p>
                <a:pPr lvl="1" indent="0">
                  <a:buNone/>
                </a:pPr>
                <a:r>
                  <a:rPr lang="en-US" altLang="zh-CN" sz="1600" dirty="0"/>
                  <a:t>x = 3.141592/4;   //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CN" sz="1600" dirty="0"/>
              </a:p>
              <a:p>
                <a:pPr lvl="1" indent="0">
                  <a:buNone/>
                </a:pPr>
                <a:r>
                  <a:rPr lang="en-US" altLang="zh-CN" sz="1600" dirty="0"/>
                  <a:t>y =sin(x);  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变量</a:t>
                </a:r>
                <a:r>
                  <a:rPr lang="zh-CN" altLang="en-US" sz="2000" dirty="0"/>
                  <a:t>：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000" dirty="0"/>
                  <a:t>与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sz="2000" dirty="0"/>
                  <a:t>的值在</a:t>
                </a:r>
                <a:r>
                  <a:rPr lang="zh-CN" altLang="en-US" sz="2000" b="1" i="1" u="sng" dirty="0">
                    <a:solidFill>
                      <a:srgbClr val="7030A0"/>
                    </a:solidFill>
                  </a:rPr>
                  <a:t>程序的运行过程中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可以改变</a:t>
                </a:r>
                <a:r>
                  <a:rPr lang="zh-CN" altLang="en-US" sz="2000" dirty="0"/>
                  <a:t>，称为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变量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+mn-ea"/>
                    <a:sym typeface="Symbol" pitchFamily="18" charset="2"/>
                  </a:rPr>
                  <a:t>常量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：</a:t>
                </a:r>
                <a:r>
                  <a:rPr lang="zh-CN" altLang="en-US" sz="2000" b="1" i="1" u="sng" dirty="0">
                    <a:solidFill>
                      <a:srgbClr val="7030A0"/>
                    </a:solidFill>
                    <a:latin typeface="+mn-ea"/>
                    <a:sym typeface="Symbol" pitchFamily="18" charset="2"/>
                  </a:rPr>
                  <a:t>程序运行过程中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其值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+mn-ea"/>
                    <a:sym typeface="Symbol" pitchFamily="18" charset="2"/>
                  </a:rPr>
                  <a:t>不能被改变的量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，</a:t>
                </a:r>
                <a:r>
                  <a:rPr lang="zh-CN" altLang="en-US" sz="2000" dirty="0"/>
                  <a:t>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常量</a:t>
                </a:r>
                <a:r>
                  <a:rPr lang="zh-CN" altLang="en-US" sz="2000" dirty="0" smtClean="0"/>
                  <a:t>；</a:t>
                </a:r>
                <a:endParaRPr lang="en-US" altLang="zh-CN" sz="2000" dirty="0" smtClean="0"/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如：</a:t>
                </a:r>
                <a:r>
                  <a:rPr lang="en-US" altLang="zh-CN" sz="1800" dirty="0"/>
                  <a:t>3.141592</a:t>
                </a:r>
                <a:r>
                  <a:rPr lang="zh-CN" altLang="en-US" sz="1800" dirty="0" smtClean="0"/>
                  <a:t>，</a:t>
                </a:r>
                <a:r>
                  <a:rPr lang="en-US" altLang="zh-CN" sz="1800" dirty="0"/>
                  <a:t> 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3.141592/2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6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防止</a:t>
            </a:r>
            <a:r>
              <a:rPr lang="zh-CN" altLang="en-US" b="1" dirty="0" smtClean="0"/>
              <a:t>指针成为“野指针”</a:t>
            </a:r>
            <a:r>
              <a:rPr lang="zh-CN" altLang="en-US" b="1" dirty="0"/>
              <a:t>或“游离指针”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指针变量</a:t>
            </a:r>
            <a:r>
              <a:rPr lang="zh-CN" altLang="en-US" sz="2000" b="1" dirty="0">
                <a:solidFill>
                  <a:srgbClr val="0000CC"/>
                </a:solidFill>
              </a:rPr>
              <a:t>使用前必须对其</a:t>
            </a:r>
            <a:r>
              <a:rPr lang="zh-CN" altLang="en-US" sz="2000" b="1" dirty="0">
                <a:solidFill>
                  <a:srgbClr val="C00000"/>
                </a:solidFill>
              </a:rPr>
              <a:t>初始化</a:t>
            </a:r>
            <a:r>
              <a:rPr lang="zh-CN" altLang="en-US" sz="2000" b="1" dirty="0"/>
              <a:t>，防止使用“</a:t>
            </a:r>
            <a:r>
              <a:rPr lang="zh-CN" altLang="en-US" sz="2000" b="1" dirty="0">
                <a:solidFill>
                  <a:srgbClr val="7030A0"/>
                </a:solidFill>
              </a:rPr>
              <a:t>野指针</a:t>
            </a:r>
            <a:r>
              <a:rPr lang="zh-CN" altLang="en-US" sz="2000" b="1" dirty="0"/>
              <a:t>”，或“</a:t>
            </a:r>
            <a:r>
              <a:rPr lang="zh-CN" altLang="en-US" sz="2000" b="1" dirty="0">
                <a:solidFill>
                  <a:srgbClr val="7030A0"/>
                </a:solidFill>
              </a:rPr>
              <a:t>游离指针</a:t>
            </a:r>
            <a:r>
              <a:rPr lang="zh-CN" altLang="en-US" sz="2000" b="1" dirty="0"/>
              <a:t>”；</a:t>
            </a:r>
            <a:endParaRPr lang="en-US" altLang="zh-CN" sz="2000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即：指针变量的值要有确切的变量地址与之对应；</a:t>
            </a:r>
            <a:endParaRPr lang="en-US" altLang="zh-CN" sz="2000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/>
              <a:t>如</a:t>
            </a:r>
            <a:endParaRPr lang="en-US" altLang="zh-CN" sz="2000" b="1" dirty="0"/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int a;  *</a:t>
            </a:r>
            <a:r>
              <a:rPr lang="en-US" altLang="zh-CN" sz="1800" dirty="0" err="1">
                <a:solidFill>
                  <a:srgbClr val="FF0000"/>
                </a:solidFill>
              </a:rPr>
              <a:t>ip</a:t>
            </a:r>
            <a:r>
              <a:rPr lang="en-US" altLang="zh-CN" sz="1800" dirty="0">
                <a:solidFill>
                  <a:srgbClr val="FF0000"/>
                </a:solidFill>
              </a:rPr>
              <a:t>;   *</a:t>
            </a:r>
            <a:r>
              <a:rPr lang="en-US" altLang="zh-CN" sz="1800" dirty="0" err="1">
                <a:solidFill>
                  <a:srgbClr val="FF0000"/>
                </a:solidFill>
              </a:rPr>
              <a:t>ip</a:t>
            </a:r>
            <a:r>
              <a:rPr lang="en-US" altLang="zh-CN" sz="1800" dirty="0">
                <a:solidFill>
                  <a:srgbClr val="FF0000"/>
                </a:solidFill>
              </a:rPr>
              <a:t>=5</a:t>
            </a:r>
            <a:r>
              <a:rPr lang="zh-CN" altLang="en-US" sz="1800" dirty="0">
                <a:solidFill>
                  <a:srgbClr val="FF0000"/>
                </a:solidFill>
              </a:rPr>
              <a:t>；  </a:t>
            </a:r>
            <a:r>
              <a:rPr lang="en-US" altLang="zh-CN" sz="1800" dirty="0" smtClean="0">
                <a:solidFill>
                  <a:srgbClr val="FF0000"/>
                </a:solidFill>
              </a:rPr>
              <a:t>//</a:t>
            </a:r>
            <a:r>
              <a:rPr lang="zh-CN" altLang="en-US" sz="1800" b="1" u="sng" dirty="0" smtClean="0">
                <a:solidFill>
                  <a:srgbClr val="FF0000"/>
                </a:solidFill>
              </a:rPr>
              <a:t>这</a:t>
            </a:r>
            <a:r>
              <a:rPr lang="zh-CN" altLang="en-US" sz="1800" b="1" u="sng" dirty="0">
                <a:solidFill>
                  <a:srgbClr val="FF0000"/>
                </a:solidFill>
              </a:rPr>
              <a:t>是一种常见的也很严重的错误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这条语句的语法是正确的；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由于没有对指针变量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赋值，其内容未知，导致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不知指向内存的哪个位置；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指向了自己程序的地址空间，可能导致意想不到的错误；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指向了其它程序的地址空间，会导致由存储保护引起的错误；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更有甚者，如果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指向了操作系统的地址空间，可能引起系统崩溃；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/>
              <a:t>……</a:t>
            </a:r>
          </a:p>
          <a:p>
            <a:pPr marL="971550" lvl="1">
              <a:lnSpc>
                <a:spcPct val="100000"/>
              </a:lnSpc>
            </a:pPr>
            <a:r>
              <a:rPr lang="en-US" altLang="zh-CN" sz="1800" dirty="0" err="1"/>
              <a:t>ip</a:t>
            </a:r>
            <a:r>
              <a:rPr lang="en-US" altLang="zh-CN" sz="1800" dirty="0"/>
              <a:t>=&amp;a; 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 = 5;  //</a:t>
            </a:r>
            <a:r>
              <a:rPr lang="zh-CN" altLang="en-US" sz="1800" dirty="0">
                <a:solidFill>
                  <a:srgbClr val="006600"/>
                </a:solidFill>
              </a:rPr>
              <a:t>正确</a:t>
            </a:r>
            <a:r>
              <a:rPr lang="zh-CN" altLang="en-US" sz="1800" dirty="0"/>
              <a:t>，指针变量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指向一个确定的变量</a:t>
            </a:r>
            <a:r>
              <a:rPr lang="en-US" altLang="zh-CN" sz="1800" dirty="0"/>
              <a:t>a</a:t>
            </a:r>
            <a:r>
              <a:rPr lang="zh-CN" altLang="en-US" sz="1800" dirty="0"/>
              <a:t>的地址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smtClean="0">
                <a:solidFill>
                  <a:srgbClr val="0000CC"/>
                </a:solidFill>
              </a:rPr>
              <a:t>万幸</a:t>
            </a:r>
            <a:r>
              <a:rPr lang="zh-CN" altLang="en-US" sz="1800" dirty="0" smtClean="0">
                <a:solidFill>
                  <a:srgbClr val="0000CC"/>
                </a:solidFill>
              </a:rPr>
              <a:t>的是，</a:t>
            </a:r>
            <a:r>
              <a:rPr lang="en-US" altLang="zh-CN" sz="1800" dirty="0" smtClean="0">
                <a:solidFill>
                  <a:srgbClr val="0000CC"/>
                </a:solidFill>
              </a:rPr>
              <a:t>OS+CPU</a:t>
            </a:r>
            <a:r>
              <a:rPr lang="zh-CN" altLang="en-US" sz="1800" dirty="0" smtClean="0">
                <a:solidFill>
                  <a:srgbClr val="0000CC"/>
                </a:solidFill>
              </a:rPr>
              <a:t>中的</a:t>
            </a:r>
            <a:r>
              <a:rPr lang="en-US" altLang="zh-CN" sz="1800" dirty="0" smtClean="0">
                <a:solidFill>
                  <a:srgbClr val="0000CC"/>
                </a:solidFill>
              </a:rPr>
              <a:t>MMU</a:t>
            </a:r>
            <a:r>
              <a:rPr lang="zh-CN" altLang="en-US" sz="1800" dirty="0" smtClean="0">
                <a:solidFill>
                  <a:srgbClr val="0000CC"/>
                </a:solidFill>
              </a:rPr>
              <a:t>提供了存储保护机制，野指针不会影响</a:t>
            </a:r>
            <a:r>
              <a:rPr lang="en-US" altLang="zh-CN" sz="1800" dirty="0" smtClean="0">
                <a:solidFill>
                  <a:srgbClr val="0000CC"/>
                </a:solidFill>
              </a:rPr>
              <a:t>OS</a:t>
            </a:r>
            <a:r>
              <a:rPr lang="zh-CN" altLang="en-US" sz="1800" dirty="0" smtClean="0">
                <a:solidFill>
                  <a:srgbClr val="0000CC"/>
                </a:solidFill>
              </a:rPr>
              <a:t>或其它程序的运行，但你的出现会无法正常运行</a:t>
            </a:r>
            <a:endParaRPr lang="zh-CN" altLang="en-US" sz="1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指针要指向同类型的变量地址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基于一种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基类型</a:t>
            </a:r>
            <a:r>
              <a:rPr lang="zh-CN" altLang="en-US" dirty="0">
                <a:latin typeface="Times New Roman" panose="02020603050405020304" pitchFamily="18" charset="0"/>
              </a:rPr>
              <a:t>定义的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指针变量</a:t>
            </a:r>
            <a:r>
              <a:rPr lang="zh-CN" altLang="en-US" dirty="0">
                <a:latin typeface="Times New Roman" panose="02020603050405020304" pitchFamily="18" charset="0"/>
              </a:rPr>
              <a:t>只能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存放该基类型变量的地址</a:t>
            </a:r>
            <a:r>
              <a:rPr lang="zh-CN" altLang="en-US" b="1" dirty="0">
                <a:latin typeface="Times New Roman" panose="02020603050405020304" pitchFamily="18" charset="0"/>
              </a:rPr>
              <a:t>；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float</a:t>
            </a:r>
            <a:r>
              <a:rPr lang="en-US" altLang="zh-CN" dirty="0">
                <a:latin typeface="Times New Roman" panose="02020603050405020304" pitchFamily="18" charset="0"/>
              </a:rPr>
              <a:t>  f;    //</a:t>
            </a:r>
            <a:r>
              <a:rPr lang="zh-CN" altLang="en-US" dirty="0">
                <a:latin typeface="Times New Roman" panose="02020603050405020304" pitchFamily="18" charset="0"/>
              </a:rPr>
              <a:t>浮点数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zh-CN" dirty="0">
                <a:latin typeface="Times New Roman" panose="02020603050405020304" pitchFamily="18" charset="0"/>
              </a:rPr>
              <a:t>  *</a:t>
            </a:r>
            <a:r>
              <a:rPr lang="en-US" altLang="zh-CN" dirty="0" err="1">
                <a:latin typeface="Times New Roman" panose="02020603050405020304" pitchFamily="18" charset="0"/>
              </a:rPr>
              <a:t>ip</a:t>
            </a:r>
            <a:r>
              <a:rPr lang="en-US" altLang="zh-CN" dirty="0">
                <a:latin typeface="Times New Roman" panose="02020603050405020304" pitchFamily="18" charset="0"/>
              </a:rPr>
              <a:t>;    //</a:t>
            </a:r>
            <a:r>
              <a:rPr lang="zh-CN" altLang="en-US" dirty="0">
                <a:latin typeface="Times New Roman" panose="02020603050405020304" pitchFamily="18" charset="0"/>
              </a:rPr>
              <a:t>整型变量的指针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=&amp;f</a:t>
            </a:r>
            <a:r>
              <a:rPr lang="en-US" altLang="zh-CN" dirty="0">
                <a:latin typeface="Times New Roman" panose="02020603050405020304" pitchFamily="18" charset="0"/>
              </a:rPr>
              <a:t>; 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错误</a:t>
            </a:r>
            <a:r>
              <a:rPr lang="zh-CN" altLang="en-US" dirty="0">
                <a:latin typeface="Times New Roman" panose="02020603050405020304" pitchFamily="18" charset="0"/>
              </a:rPr>
              <a:t>，整型变量的指针指向浮点型变量；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是一个整型指针，但指向了一个浮点数；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系统将对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如何解析？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</a:rPr>
              <a:t>整型数据与浮点型数据的机内表示格式不同；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理论上，应该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将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b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解释为一个整型数据，但它指向的是一个浮点数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，系统会按照整型数据的存储格式解释一个浮点数；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导致混乱！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</a:rPr>
              <a:t>无法通过编译，编译报错；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2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指针变量时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指针变量都用来存放变量的地址；</a:t>
            </a:r>
            <a:endParaRPr lang="en-US" altLang="zh-CN" sz="2000" dirty="0"/>
          </a:p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/>
              <a:t>指针变量的长度都是相等的；</a:t>
            </a:r>
            <a:endParaRPr lang="en-US" altLang="zh-CN" sz="2000" b="1" dirty="0"/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32</a:t>
            </a:r>
            <a:r>
              <a:rPr lang="zh-CN" altLang="en-US" sz="1800" dirty="0"/>
              <a:t>位环境中，指针变量占用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个字节（</a:t>
            </a:r>
            <a:r>
              <a:rPr lang="en-US" altLang="zh-CN" sz="1800" dirty="0"/>
              <a:t>32</a:t>
            </a:r>
            <a:r>
              <a:rPr lang="zh-CN" altLang="en-US" sz="1800" dirty="0"/>
              <a:t>位）</a:t>
            </a:r>
            <a:endParaRPr lang="en-US" altLang="zh-CN" sz="1800" dirty="0"/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64</a:t>
            </a:r>
            <a:r>
              <a:rPr lang="zh-CN" altLang="en-US" sz="1800" dirty="0"/>
              <a:t>位环境中，指针变量占用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个字节（</a:t>
            </a:r>
            <a:r>
              <a:rPr lang="en-US" altLang="zh-CN" sz="1800" dirty="0"/>
              <a:t>64</a:t>
            </a:r>
            <a:r>
              <a:rPr lang="zh-CN" altLang="en-US" sz="1800" dirty="0"/>
              <a:t>位）</a:t>
            </a:r>
            <a:endParaRPr lang="en-US" altLang="zh-CN" sz="1800" dirty="0"/>
          </a:p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为什么还要指定其基类型？如：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a,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=&amp;a;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 c, *cp=&amp;c;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float </a:t>
            </a:r>
            <a:r>
              <a:rPr lang="en-US" altLang="zh-CN" sz="1800" dirty="0" smtClean="0"/>
              <a:t>f, *</a:t>
            </a:r>
            <a:r>
              <a:rPr lang="en-US" altLang="zh-CN" sz="1800" dirty="0" err="1" smtClean="0"/>
              <a:t>fp</a:t>
            </a:r>
            <a:r>
              <a:rPr lang="en-US" altLang="zh-CN" sz="1800" dirty="0" smtClean="0"/>
              <a:t>=&amp;f;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FILE </a:t>
            </a:r>
            <a:r>
              <a:rPr lang="en-US" altLang="zh-CN" sz="1800" dirty="0" smtClean="0"/>
              <a:t>*</a:t>
            </a:r>
            <a:r>
              <a:rPr lang="en-US" altLang="zh-CN" sz="1800" dirty="0" err="1" smtClean="0"/>
              <a:t>fp</a:t>
            </a:r>
            <a:r>
              <a:rPr lang="en-US" altLang="zh-CN" sz="1800" dirty="0" smtClean="0"/>
              <a:t>;</a:t>
            </a:r>
            <a:endParaRPr lang="zh-CN" altLang="en-US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思考</a:t>
            </a:r>
            <a:r>
              <a:rPr lang="zh-CN" altLang="en-US" sz="2000" dirty="0" smtClean="0"/>
              <a:t>：如果</a:t>
            </a:r>
            <a:endParaRPr lang="en-US" altLang="zh-CN" sz="20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</a:t>
            </a:r>
            <a:r>
              <a:rPr lang="en-US" altLang="zh-CN" sz="1800" dirty="0" smtClean="0"/>
              <a:t>c</a:t>
            </a:r>
            <a:r>
              <a:rPr lang="en-US" altLang="zh-CN" sz="1800" dirty="0"/>
              <a:t>,</a:t>
            </a:r>
            <a:r>
              <a:rPr lang="zh-CN" altLang="en-US" sz="1800" dirty="0" smtClean="0"/>
              <a:t>*</a:t>
            </a:r>
            <a:r>
              <a:rPr lang="en-US" altLang="zh-CN" sz="1800" dirty="0" err="1" smtClean="0"/>
              <a:t>cp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a, *</a:t>
            </a:r>
            <a:r>
              <a:rPr lang="en-US" altLang="zh-CN" sz="1800" dirty="0" err="1" smtClean="0"/>
              <a:t>ip</a:t>
            </a:r>
            <a:r>
              <a:rPr lang="en-US" altLang="zh-CN" sz="1800" dirty="0" smtClean="0"/>
              <a:t>=&amp;c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c</a:t>
            </a:r>
            <a:r>
              <a:rPr lang="en-US" altLang="zh-CN" sz="1800" dirty="0" err="1" smtClean="0"/>
              <a:t>p</a:t>
            </a:r>
            <a:r>
              <a:rPr lang="en-US" altLang="zh-CN" sz="1800" dirty="0" smtClean="0"/>
              <a:t>=&amp;a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 smtClean="0">
                <a:solidFill>
                  <a:srgbClr val="7030A0"/>
                </a:solidFill>
              </a:rPr>
              <a:t>如何解读 *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ip</a:t>
            </a:r>
            <a:r>
              <a:rPr lang="zh-CN" altLang="en-US" sz="1800" dirty="0" smtClean="0">
                <a:solidFill>
                  <a:srgbClr val="7030A0"/>
                </a:solidFill>
              </a:rPr>
              <a:t>，与</a:t>
            </a:r>
            <a:r>
              <a:rPr lang="en-US" altLang="zh-CN" sz="1800" dirty="0" smtClean="0">
                <a:solidFill>
                  <a:srgbClr val="7030A0"/>
                </a:solidFill>
              </a:rPr>
              <a:t>*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cp</a:t>
            </a:r>
            <a:r>
              <a:rPr lang="en-US" altLang="zh-CN" sz="1800" dirty="0" smtClean="0">
                <a:solidFill>
                  <a:srgbClr val="7030A0"/>
                </a:solidFill>
              </a:rPr>
              <a:t> </a:t>
            </a:r>
            <a:r>
              <a:rPr lang="zh-CN" altLang="en-US" sz="1800" dirty="0" smtClean="0">
                <a:solidFill>
                  <a:srgbClr val="7030A0"/>
                </a:solidFill>
              </a:rPr>
              <a:t>？  如何</a:t>
            </a:r>
            <a:r>
              <a:rPr lang="zh-CN" altLang="en-US" sz="1800" dirty="0">
                <a:solidFill>
                  <a:srgbClr val="7030A0"/>
                </a:solidFill>
              </a:rPr>
              <a:t>解读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ip</a:t>
            </a:r>
            <a:r>
              <a:rPr lang="en-US" altLang="zh-CN" sz="1800" dirty="0" smtClean="0">
                <a:solidFill>
                  <a:srgbClr val="7030A0"/>
                </a:solidFill>
              </a:rPr>
              <a:t>++</a:t>
            </a:r>
            <a:r>
              <a:rPr lang="zh-CN" altLang="en-US" sz="1800" dirty="0" smtClean="0">
                <a:solidFill>
                  <a:srgbClr val="7030A0"/>
                </a:solidFill>
              </a:rPr>
              <a:t>，与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cp</a:t>
            </a:r>
            <a:r>
              <a:rPr lang="en-US" altLang="zh-CN" sz="1800" dirty="0" smtClean="0">
                <a:solidFill>
                  <a:srgbClr val="7030A0"/>
                </a:solidFill>
              </a:rPr>
              <a:t>++ </a:t>
            </a:r>
            <a:r>
              <a:rPr lang="zh-CN" altLang="en-US" sz="1800" dirty="0" smtClean="0">
                <a:solidFill>
                  <a:srgbClr val="7030A0"/>
                </a:solidFill>
              </a:rPr>
              <a:t>？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737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0000CC"/>
                </a:solidFill>
              </a:rPr>
              <a:t>系统对</a:t>
            </a:r>
            <a:r>
              <a:rPr lang="en-US" altLang="zh-CN" dirty="0">
                <a:solidFill>
                  <a:srgbClr val="0000CC"/>
                </a:solidFill>
              </a:rPr>
              <a:t>*p</a:t>
            </a:r>
            <a:r>
              <a:rPr lang="zh-CN" altLang="en-US" dirty="0">
                <a:solidFill>
                  <a:srgbClr val="0000CC"/>
                </a:solidFill>
              </a:rPr>
              <a:t>的解释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为什么要指定指针的基类型？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指针变量的值</a:t>
            </a:r>
            <a:r>
              <a:rPr lang="zh-CN" altLang="en-US" sz="1800" dirty="0">
                <a:solidFill>
                  <a:srgbClr val="006600"/>
                </a:solidFill>
              </a:rPr>
              <a:t>是一个内存地址，</a:t>
            </a:r>
            <a:r>
              <a:rPr lang="zh-CN" altLang="en-US" sz="1800" dirty="0">
                <a:solidFill>
                  <a:srgbClr val="0000CC"/>
                </a:solidFill>
              </a:rPr>
              <a:t>该地址</a:t>
            </a:r>
            <a:r>
              <a:rPr lang="zh-CN" altLang="en-US" sz="1800" dirty="0">
                <a:solidFill>
                  <a:srgbClr val="006600"/>
                </a:solidFill>
              </a:rPr>
              <a:t>所表示的</a:t>
            </a:r>
            <a:r>
              <a:rPr lang="zh-CN" altLang="en-US" sz="1800" b="1" dirty="0">
                <a:solidFill>
                  <a:srgbClr val="FF0000"/>
                </a:solidFill>
              </a:rPr>
              <a:t>内存空间大小</a:t>
            </a:r>
            <a:r>
              <a:rPr lang="zh-CN" altLang="en-US" sz="1800" dirty="0">
                <a:solidFill>
                  <a:srgbClr val="006600"/>
                </a:solidFill>
              </a:rPr>
              <a:t>由定义指针变量时的</a:t>
            </a:r>
            <a:r>
              <a:rPr lang="zh-CN" altLang="en-US" sz="1800" dirty="0">
                <a:solidFill>
                  <a:srgbClr val="0000CC"/>
                </a:solidFill>
              </a:rPr>
              <a:t>基类型决定</a:t>
            </a:r>
            <a:r>
              <a:rPr lang="zh-CN" altLang="en-US" sz="1800" dirty="0">
                <a:solidFill>
                  <a:srgbClr val="006600"/>
                </a:solidFill>
              </a:rPr>
              <a:t>；如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int </a:t>
            </a:r>
            <a:r>
              <a:rPr lang="zh-CN" altLang="en-US" sz="1600" dirty="0"/>
              <a:t>型变量占用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个字节，则</a:t>
            </a:r>
            <a:r>
              <a:rPr lang="en-US" altLang="zh-CN" sz="1600" dirty="0" err="1"/>
              <a:t>int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个字节的地址空间；</a:t>
            </a:r>
            <a:endParaRPr lang="en-US" altLang="zh-CN" sz="16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char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1</a:t>
            </a:r>
            <a:r>
              <a:rPr lang="zh-CN" altLang="en-US" sz="1600" dirty="0"/>
              <a:t>个字节的地址空间</a:t>
            </a:r>
            <a:r>
              <a:rPr lang="en-US" altLang="zh-CN" sz="1600" dirty="0"/>
              <a:t>;</a:t>
            </a:r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long </a:t>
            </a:r>
            <a:r>
              <a:rPr lang="en-US" altLang="zh-CN" sz="1600" dirty="0" err="1"/>
              <a:t>long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8</a:t>
            </a:r>
            <a:r>
              <a:rPr lang="zh-CN" altLang="en-US" sz="1600" dirty="0"/>
              <a:t>个字节的地址空间；</a:t>
            </a:r>
            <a:endParaRPr lang="en-US" altLang="zh-CN" sz="16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float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个字节的地址空间；</a:t>
            </a: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同时，尽管不同的数据类型需要的</a:t>
            </a:r>
            <a:r>
              <a:rPr lang="zh-CN" altLang="en-US" sz="1800" b="1" dirty="0">
                <a:solidFill>
                  <a:srgbClr val="006600"/>
                </a:solidFill>
              </a:rPr>
              <a:t>存储空间可能相同</a:t>
            </a:r>
            <a:r>
              <a:rPr lang="zh-CN" altLang="en-US" sz="1800" dirty="0">
                <a:solidFill>
                  <a:srgbClr val="0000CC"/>
                </a:solidFill>
              </a:rPr>
              <a:t>，但</a:t>
            </a:r>
            <a:r>
              <a:rPr lang="zh-CN" altLang="en-US" sz="1800" b="1" dirty="0">
                <a:solidFill>
                  <a:srgbClr val="FF0000"/>
                </a:solidFill>
              </a:rPr>
              <a:t>它们所存储的数据的格式不同，对数据的解析也不同；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1200150" lvl="2"/>
            <a:r>
              <a:rPr lang="zh-CN" altLang="en-US" sz="1600" dirty="0"/>
              <a:t>如存储</a:t>
            </a:r>
            <a:r>
              <a:rPr lang="en-US" altLang="zh-CN" sz="1600" dirty="0"/>
              <a:t>int</a:t>
            </a:r>
            <a:r>
              <a:rPr lang="zh-CN" altLang="en-US" sz="1600" dirty="0"/>
              <a:t>与</a:t>
            </a:r>
            <a:r>
              <a:rPr lang="en-US" altLang="zh-CN" sz="1600" dirty="0"/>
              <a:t>float</a:t>
            </a:r>
            <a:r>
              <a:rPr lang="zh-CN" altLang="en-US" sz="1600" dirty="0"/>
              <a:t>型变量都需要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</a:t>
            </a:r>
            <a:r>
              <a:rPr lang="zh-CN" altLang="en-US" sz="1600" b="1" dirty="0">
                <a:solidFill>
                  <a:srgbClr val="7030A0"/>
                </a:solidFill>
              </a:rPr>
              <a:t>，但格式不同，数据的含义也不同；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整型指针变量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C00000"/>
                </a:solidFill>
              </a:rPr>
              <a:t>整型变量的地址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字符型指针变量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7030A0"/>
                </a:solidFill>
              </a:rPr>
              <a:t>字符变量的地址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/>
              <a:t>以此类推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b="1" u="sng" dirty="0">
                <a:solidFill>
                  <a:srgbClr val="006600"/>
                </a:solidFill>
              </a:rPr>
              <a:t>这样</a:t>
            </a:r>
            <a:r>
              <a:rPr lang="zh-CN" altLang="en-US" sz="1800" b="1" u="sng" dirty="0">
                <a:solidFill>
                  <a:srgbClr val="C00000"/>
                </a:solidFill>
              </a:rPr>
              <a:t> </a:t>
            </a:r>
            <a:r>
              <a:rPr lang="en-US" altLang="zh-CN" sz="1800" b="1" u="sng" dirty="0">
                <a:solidFill>
                  <a:srgbClr val="C00000"/>
                </a:solidFill>
              </a:rPr>
              <a:t>*p</a:t>
            </a:r>
            <a:r>
              <a:rPr lang="zh-CN" altLang="en-US" sz="1800" b="1" u="sng" dirty="0">
                <a:solidFill>
                  <a:srgbClr val="006600"/>
                </a:solidFill>
              </a:rPr>
              <a:t>才有意义；</a:t>
            </a:r>
            <a:endParaRPr lang="en-US" altLang="zh-CN" sz="1800" b="1" u="sng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/>
              <a:t>否则，由于每种数据类型的机内存储格式不同，利用</a:t>
            </a:r>
            <a:r>
              <a:rPr lang="en-US" altLang="zh-CN" sz="1800" dirty="0"/>
              <a:t>*p</a:t>
            </a:r>
            <a:r>
              <a:rPr lang="zh-CN" altLang="en-US" sz="1800" dirty="0"/>
              <a:t>对基类型变量进行取值与赋值，都会导致系统对数据的解读错误；</a:t>
            </a:r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3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0000CC"/>
                </a:solidFill>
              </a:rPr>
              <a:t>系统对</a:t>
            </a:r>
            <a:r>
              <a:rPr lang="en-US" altLang="zh-CN" dirty="0">
                <a:solidFill>
                  <a:srgbClr val="0000CC"/>
                </a:solidFill>
              </a:rPr>
              <a:t>p++</a:t>
            </a:r>
            <a:r>
              <a:rPr lang="zh-CN" altLang="en-US" dirty="0">
                <a:solidFill>
                  <a:srgbClr val="0000CC"/>
                </a:solidFill>
              </a:rPr>
              <a:t>的解释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为什么要指定指针的基类型？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指针变量的值是一个内存地址，该地址所表示的内存空间大小由定义指针变量时的基类型决定；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基类型不同，需要的空间会有所不同，存储的数据的含义也不相同；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整型指针变量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0000CC"/>
                </a:solidFill>
              </a:rPr>
              <a:t>整型变量的地址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字符型指针变量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7030A0"/>
                </a:solidFill>
              </a:rPr>
              <a:t>字符变量的地址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/>
              <a:t>以此类推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这样 </a:t>
            </a:r>
            <a:r>
              <a:rPr lang="en-US" altLang="zh-CN" sz="1800" b="1" dirty="0">
                <a:solidFill>
                  <a:srgbClr val="C00000"/>
                </a:solidFill>
              </a:rPr>
              <a:t>p++</a:t>
            </a:r>
            <a:r>
              <a:rPr lang="zh-CN" altLang="en-US" sz="1800" b="1" dirty="0">
                <a:solidFill>
                  <a:srgbClr val="C00000"/>
                </a:solidFill>
              </a:rPr>
              <a:t>才有意义；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指针变量之间的加减运算才有意义；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整型指针</a:t>
            </a:r>
            <a:endParaRPr lang="en-US" altLang="zh-CN" dirty="0">
              <a:solidFill>
                <a:srgbClr val="006600"/>
              </a:solidFill>
            </a:endParaRPr>
          </a:p>
          <a:p>
            <a:pPr marL="1200150" lvl="2"/>
            <a:r>
              <a:rPr lang="en-US" altLang="zh-CN" sz="1800" dirty="0" err="1"/>
              <a:t>int</a:t>
            </a:r>
            <a:r>
              <a:rPr lang="en-US" altLang="zh-CN" sz="1800" dirty="0"/>
              <a:t> a[20], *p=a; *q=&amp;a[10];   //p</a:t>
            </a:r>
            <a:r>
              <a:rPr lang="zh-CN" altLang="en-US" sz="1800" dirty="0"/>
              <a:t>指向</a:t>
            </a:r>
            <a:r>
              <a:rPr lang="en-US" altLang="zh-CN" sz="1800" dirty="0"/>
              <a:t>a[0], q</a:t>
            </a:r>
            <a:r>
              <a:rPr lang="zh-CN" altLang="en-US" sz="1800" dirty="0"/>
              <a:t>指向</a:t>
            </a:r>
            <a:r>
              <a:rPr lang="en-US" altLang="zh-CN" sz="1800" dirty="0"/>
              <a:t>a[10];</a:t>
            </a:r>
          </a:p>
          <a:p>
            <a:pPr marL="1200150" lvl="2"/>
            <a:r>
              <a:rPr lang="en-US" altLang="zh-CN" sz="1800" dirty="0"/>
              <a:t>p++</a:t>
            </a:r>
            <a:r>
              <a:rPr lang="zh-CN" altLang="en-US" sz="1800" dirty="0"/>
              <a:t>后，</a:t>
            </a:r>
            <a:r>
              <a:rPr lang="en-US" altLang="zh-CN" sz="1800" dirty="0"/>
              <a:t>p</a:t>
            </a:r>
            <a:r>
              <a:rPr lang="zh-CN" altLang="en-US" sz="1800" dirty="0"/>
              <a:t>指向下一个元素</a:t>
            </a:r>
            <a:r>
              <a:rPr lang="en-US" altLang="zh-CN" sz="1800" dirty="0"/>
              <a:t>a[1]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200150" lvl="2"/>
            <a:r>
              <a:rPr lang="zh-CN" altLang="en-US" sz="1800" dirty="0"/>
              <a:t>内存单元按字节编址，</a:t>
            </a:r>
            <a:r>
              <a:rPr lang="en-US" altLang="zh-CN" sz="1800" dirty="0"/>
              <a:t>++p</a:t>
            </a:r>
            <a:r>
              <a:rPr lang="zh-CN" altLang="en-US" sz="1800" dirty="0"/>
              <a:t>相当于</a:t>
            </a:r>
            <a:r>
              <a:rPr lang="en-US" altLang="zh-CN" sz="1800" dirty="0"/>
              <a:t>p+4</a:t>
            </a:r>
            <a:r>
              <a:rPr lang="zh-CN" altLang="en-US" sz="1800" dirty="0"/>
              <a:t>，以指向下一个元素的地址；</a:t>
            </a:r>
            <a:endParaRPr lang="en-US" altLang="zh-CN" sz="1800" dirty="0"/>
          </a:p>
          <a:p>
            <a:pPr marL="1200150" lvl="2"/>
            <a:r>
              <a:rPr lang="en-US" altLang="zh-CN" sz="1800" dirty="0"/>
              <a:t>q-p=10</a:t>
            </a:r>
            <a:r>
              <a:rPr lang="zh-CN" altLang="en-US" sz="1800" dirty="0"/>
              <a:t>；</a:t>
            </a:r>
            <a:r>
              <a:rPr lang="en-US" altLang="zh-CN" sz="1800" dirty="0"/>
              <a:t>//</a:t>
            </a:r>
            <a:r>
              <a:rPr lang="zh-CN" altLang="en-US" sz="1800" dirty="0"/>
              <a:t>指针变量</a:t>
            </a:r>
            <a:r>
              <a:rPr lang="en-US" altLang="zh-CN" sz="1800" dirty="0" err="1"/>
              <a:t>p,q</a:t>
            </a:r>
            <a:r>
              <a:rPr lang="zh-CN" altLang="en-US" sz="1800" dirty="0"/>
              <a:t>的值</a:t>
            </a:r>
            <a:r>
              <a:rPr lang="zh-CN" altLang="en-US" sz="1800" dirty="0">
                <a:solidFill>
                  <a:srgbClr val="C00000"/>
                </a:solidFill>
              </a:rPr>
              <a:t>表示</a:t>
            </a:r>
            <a:r>
              <a:rPr lang="en-US" altLang="zh-CN" sz="1800" dirty="0">
                <a:solidFill>
                  <a:srgbClr val="C00000"/>
                </a:solidFill>
              </a:rPr>
              <a:t>4</a:t>
            </a:r>
            <a:r>
              <a:rPr lang="zh-CN" altLang="en-US" sz="1800" dirty="0">
                <a:solidFill>
                  <a:srgbClr val="C00000"/>
                </a:solidFill>
              </a:rPr>
              <a:t>个字节的地址</a:t>
            </a:r>
            <a:r>
              <a:rPr lang="zh-CN" altLang="en-US" sz="1800" dirty="0"/>
              <a:t>；</a:t>
            </a: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字符型指针</a:t>
            </a:r>
            <a:endParaRPr lang="en-US" altLang="zh-CN" dirty="0">
              <a:solidFill>
                <a:srgbClr val="006600"/>
              </a:solidFill>
            </a:endParaRPr>
          </a:p>
          <a:p>
            <a:pPr marL="1200150" lvl="2"/>
            <a:r>
              <a:rPr lang="en-US" altLang="zh-CN" sz="1800" dirty="0"/>
              <a:t>char c[10], *p=c; p</a:t>
            </a:r>
            <a:r>
              <a:rPr lang="zh-CN" altLang="en-US" sz="1800" dirty="0"/>
              <a:t>指向</a:t>
            </a:r>
            <a:r>
              <a:rPr lang="en-US" altLang="zh-CN" sz="1800" dirty="0"/>
              <a:t>c[0];   //</a:t>
            </a:r>
            <a:r>
              <a:rPr lang="zh-CN" altLang="en-US" sz="1800" dirty="0"/>
              <a:t>指针变量</a:t>
            </a:r>
            <a:r>
              <a:rPr lang="en-US" altLang="zh-CN" sz="1800" dirty="0"/>
              <a:t>p</a:t>
            </a:r>
            <a:r>
              <a:rPr lang="zh-CN" altLang="en-US" sz="1800" dirty="0"/>
              <a:t>的值表示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r>
              <a:rPr lang="zh-CN" altLang="en-US" sz="1800" dirty="0">
                <a:solidFill>
                  <a:srgbClr val="C00000"/>
                </a:solidFill>
              </a:rPr>
              <a:t>个字节的地址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1200150" lvl="2"/>
            <a:r>
              <a:rPr lang="en-US" altLang="zh-CN" sz="1800" dirty="0"/>
              <a:t>p++</a:t>
            </a:r>
            <a:r>
              <a:rPr lang="zh-CN" altLang="en-US" sz="1800" dirty="0"/>
              <a:t>后，</a:t>
            </a:r>
            <a:r>
              <a:rPr lang="en-US" altLang="zh-CN" sz="1800" dirty="0"/>
              <a:t>p</a:t>
            </a:r>
            <a:r>
              <a:rPr lang="zh-CN" altLang="en-US" sz="1800" dirty="0"/>
              <a:t>指向下一个元素</a:t>
            </a:r>
            <a:r>
              <a:rPr lang="en-US" altLang="zh-CN" sz="1800" dirty="0"/>
              <a:t>c[1]</a:t>
            </a:r>
            <a:r>
              <a:rPr lang="zh-CN" altLang="en-US" sz="1800" dirty="0"/>
              <a:t>；</a:t>
            </a:r>
            <a:r>
              <a:rPr lang="en-US" altLang="zh-CN" sz="1800" dirty="0"/>
              <a:t>//p++</a:t>
            </a:r>
            <a:r>
              <a:rPr lang="zh-CN" altLang="en-US" sz="1800" dirty="0"/>
              <a:t>相当于</a:t>
            </a:r>
            <a:r>
              <a:rPr lang="en-US" altLang="zh-CN" sz="1800" dirty="0"/>
              <a:t>p=p+1;</a:t>
            </a: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指针的应用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对变量进行赋值或取值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int a, *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； 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ip</a:t>
            </a:r>
            <a:r>
              <a:rPr lang="en-US" altLang="zh-CN" sz="1800" dirty="0"/>
              <a:t>=&amp;a;</a:t>
            </a:r>
          </a:p>
          <a:p>
            <a:pPr marL="971550" lvl="1"/>
            <a:r>
              <a:rPr lang="en-US" altLang="zh-CN" sz="1800" dirty="0" err="1"/>
              <a:t>int</a:t>
            </a:r>
            <a:r>
              <a:rPr lang="en-US" altLang="zh-CN" sz="1800" dirty="0"/>
              <a:t> b =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  // *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就相当于变量</a:t>
            </a:r>
            <a:r>
              <a:rPr lang="en-US" altLang="zh-CN" sz="1800" dirty="0"/>
              <a:t>a</a:t>
            </a:r>
            <a:r>
              <a:rPr lang="zh-CN" altLang="en-US" sz="1800" dirty="0"/>
              <a:t>，即相当于</a:t>
            </a:r>
            <a:r>
              <a:rPr lang="en-US" altLang="zh-CN" sz="1800" dirty="0"/>
              <a:t>b=a</a:t>
            </a:r>
          </a:p>
          <a:p>
            <a:pPr marL="971550" lvl="1"/>
            <a:r>
              <a:rPr lang="en-US" altLang="zh-CN" sz="1800" dirty="0"/>
              <a:t>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 =5;     /</a:t>
            </a:r>
            <a:r>
              <a:rPr lang="zh-CN" altLang="en-US" sz="1800" dirty="0"/>
              <a:t>相当于</a:t>
            </a:r>
            <a:r>
              <a:rPr lang="en-US" altLang="zh-CN" sz="1800" dirty="0"/>
              <a:t>a=5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很多地方都用到指针，如文件中</a:t>
            </a:r>
            <a:r>
              <a:rPr lang="en-US" altLang="zh-CN" sz="2000" dirty="0">
                <a:solidFill>
                  <a:srgbClr val="7030A0"/>
                </a:solidFill>
              </a:rPr>
              <a:t>FILE *</a:t>
            </a:r>
            <a:r>
              <a:rPr lang="en-US" altLang="zh-CN" sz="2000" dirty="0" err="1">
                <a:solidFill>
                  <a:srgbClr val="7030A0"/>
                </a:solidFill>
              </a:rPr>
              <a:t>fp</a:t>
            </a:r>
            <a:r>
              <a:rPr lang="en-US" altLang="zh-CN" sz="2000" dirty="0">
                <a:solidFill>
                  <a:srgbClr val="7030A0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数组、字符串</a:t>
            </a:r>
            <a:r>
              <a:rPr lang="zh-CN" altLang="en-US" sz="2000" dirty="0"/>
              <a:t>常使用指针访问数组元素与字符串中的字符；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函数中形参采</a:t>
            </a:r>
            <a:r>
              <a:rPr lang="zh-CN" altLang="en-US" sz="2000" dirty="0"/>
              <a:t>用指针变量作为形参，可以传回函数中对相关数据的修改；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</a:rPr>
              <a:t>可以方便表达、实现诸如</a:t>
            </a:r>
            <a:r>
              <a:rPr lang="zh-CN" altLang="en-US" sz="2000" dirty="0">
                <a:solidFill>
                  <a:srgbClr val="7030A0"/>
                </a:solidFill>
              </a:rPr>
              <a:t>链表、树</a:t>
            </a:r>
            <a:r>
              <a:rPr lang="zh-CN" altLang="en-US" sz="2000" dirty="0">
                <a:solidFill>
                  <a:srgbClr val="0303DF"/>
                </a:solidFill>
              </a:rPr>
              <a:t>等数据结构；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1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</a:t>
            </a:r>
            <a:r>
              <a:rPr lang="zh-CN" altLang="en-US" dirty="0" smtClean="0"/>
              <a:t>：运算符</a:t>
            </a:r>
            <a:r>
              <a:rPr lang="zh-CN" altLang="en-US" dirty="0"/>
              <a:t>“＆”与“*”的组合：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＆* 与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*&amp;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如果已执行了语句：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int *pointer_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&amp;a, *pointer_2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342900" indent="-342900" eaLnBrk="1" hangingPunct="1">
              <a:lnSpc>
                <a:spcPct val="130000"/>
              </a:lnSpc>
              <a:spcBef>
                <a:spcPct val="10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＆*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１的含义：与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等价</a:t>
            </a:r>
          </a:p>
          <a:p>
            <a:pPr marL="971550" lvl="1">
              <a:spcBef>
                <a:spcPct val="10000"/>
              </a:spcBef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“＆”和“*”两个运算符的</a:t>
            </a:r>
            <a:r>
              <a:rPr lang="zh-CN" altLang="en-US" sz="18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优先级别相同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，但按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自右向左方向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spcBef>
                <a:spcPct val="10000"/>
              </a:spcBef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＆*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的含义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等价，则＆*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１与＆ａ相同；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即＆*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１表示变量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的地址。</a:t>
            </a:r>
          </a:p>
          <a:p>
            <a:pPr marL="971550" lvl="1">
              <a:spcBef>
                <a:spcPct val="10000"/>
              </a:spcBef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如果有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*pointer_2 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＝＆*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作用是将ａ的地址＆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赋给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pointer_2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原来指向ｂ，经过重新赋值后它已不再指向ｂ了，而指向了ａ。</a:t>
            </a:r>
          </a:p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*&amp;a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的含义：与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等价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先进行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运算，得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的地址，再进行*运算。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１的作用是一样的，它们都等价于变量ａ。即*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与ａ等价。</a:t>
            </a:r>
          </a:p>
          <a:p>
            <a:pPr marL="971550" lvl="1">
              <a:lnSpc>
                <a:spcPct val="120000"/>
              </a:lnSpc>
            </a:pPr>
            <a:endParaRPr lang="zh-CN" altLang="en-US" sz="16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/>
              <a:t>：测试</a:t>
            </a:r>
            <a:r>
              <a:rPr lang="zh-CN" altLang="en-US" dirty="0"/>
              <a:t>指针变量及其占用的字节数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c='5';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d=10.0;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*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 = &amp;c;      //</a:t>
            </a:r>
            <a:r>
              <a:rPr lang="zh-CN" altLang="en-US" sz="1600" dirty="0">
                <a:solidFill>
                  <a:srgbClr val="000000"/>
                </a:solidFill>
              </a:rPr>
              <a:t>取字符串变量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的地址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 *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 = &amp;d;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(“cp= </a:t>
            </a:r>
            <a:r>
              <a:rPr lang="en-US" altLang="zh-CN" sz="1600" dirty="0">
                <a:solidFill>
                  <a:srgbClr val="0000CC"/>
                </a:solidFill>
              </a:rPr>
              <a:t>%p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n”,cp</a:t>
            </a:r>
            <a:r>
              <a:rPr lang="en-US" altLang="zh-CN" sz="1600" dirty="0">
                <a:solidFill>
                  <a:srgbClr val="000000"/>
                </a:solidFill>
              </a:rPr>
              <a:t>);     //%p</a:t>
            </a:r>
            <a:r>
              <a:rPr lang="zh-CN" altLang="en-US" sz="1600" dirty="0">
                <a:solidFill>
                  <a:srgbClr val="000000"/>
                </a:solidFill>
              </a:rPr>
              <a:t>：</a:t>
            </a:r>
            <a:r>
              <a:rPr lang="zh-CN" altLang="en-US" sz="1600" dirty="0">
                <a:solidFill>
                  <a:srgbClr val="006600"/>
                </a:solidFill>
              </a:rPr>
              <a:t>凑足地址的位数（前面补</a:t>
            </a:r>
            <a:r>
              <a:rPr lang="en-US" altLang="zh-CN" sz="1600" dirty="0">
                <a:solidFill>
                  <a:srgbClr val="006600"/>
                </a:solidFill>
              </a:rPr>
              <a:t>0</a:t>
            </a:r>
            <a:r>
              <a:rPr lang="zh-CN" altLang="en-US" sz="1600" dirty="0">
                <a:solidFill>
                  <a:srgbClr val="006600"/>
                </a:solidFill>
              </a:rPr>
              <a:t>补足</a:t>
            </a:r>
            <a:r>
              <a:rPr lang="en-US" altLang="zh-CN" sz="1600" dirty="0">
                <a:solidFill>
                  <a:srgbClr val="006600"/>
                </a:solidFill>
              </a:rPr>
              <a:t>32</a:t>
            </a:r>
            <a:r>
              <a:rPr lang="zh-CN" altLang="en-US" sz="1600" dirty="0">
                <a:solidFill>
                  <a:srgbClr val="006600"/>
                </a:solidFill>
              </a:rPr>
              <a:t>位或</a:t>
            </a:r>
            <a:r>
              <a:rPr lang="en-US" altLang="zh-CN" sz="1600" dirty="0">
                <a:solidFill>
                  <a:srgbClr val="006600"/>
                </a:solidFill>
              </a:rPr>
              <a:t>64</a:t>
            </a:r>
            <a:r>
              <a:rPr lang="zh-CN" altLang="en-US" sz="1600" dirty="0">
                <a:solidFill>
                  <a:srgbClr val="006600"/>
                </a:solidFill>
              </a:rPr>
              <a:t>位地址）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(cp)=%d\n”,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(cp));  //</a:t>
            </a:r>
            <a:r>
              <a:rPr lang="zh-CN" altLang="en-US" sz="1600" dirty="0">
                <a:solidFill>
                  <a:srgbClr val="000000"/>
                </a:solidFill>
              </a:rPr>
              <a:t>指针变量所占用的字节数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(“c= %c\n”,</a:t>
            </a:r>
            <a:r>
              <a:rPr lang="en-US" altLang="zh-CN" sz="1600" dirty="0">
                <a:solidFill>
                  <a:srgbClr val="0000CC"/>
                </a:solidFill>
              </a:rPr>
              <a:t>*cp</a:t>
            </a:r>
            <a:r>
              <a:rPr lang="en-US" altLang="zh-CN" sz="1600" dirty="0">
                <a:solidFill>
                  <a:srgbClr val="000000"/>
                </a:solidFill>
              </a:rPr>
              <a:t>);    //*cp</a:t>
            </a:r>
            <a:r>
              <a:rPr lang="zh-CN" altLang="en-US" sz="1600" dirty="0">
                <a:solidFill>
                  <a:srgbClr val="000000"/>
                </a:solidFill>
              </a:rPr>
              <a:t>的含义，即为字符变量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的内容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= </a:t>
            </a:r>
            <a:r>
              <a:rPr lang="en-US" altLang="zh-CN" sz="1600" dirty="0">
                <a:solidFill>
                  <a:srgbClr val="0000CC"/>
                </a:solidFill>
              </a:rPr>
              <a:t>%p</a:t>
            </a:r>
            <a:r>
              <a:rPr lang="en-US" altLang="zh-CN" sz="1600" dirty="0">
                <a:solidFill>
                  <a:srgbClr val="000000"/>
                </a:solidFill>
              </a:rPr>
              <a:t>\n”,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);     //</a:t>
            </a:r>
            <a:r>
              <a:rPr lang="zh-CN" altLang="en-US" sz="1600" dirty="0">
                <a:solidFill>
                  <a:srgbClr val="006600"/>
                </a:solidFill>
              </a:rPr>
              <a:t>地址也可以用</a:t>
            </a:r>
            <a:r>
              <a:rPr lang="en-US" altLang="zh-CN" sz="1600" dirty="0">
                <a:solidFill>
                  <a:srgbClr val="006600"/>
                </a:solidFill>
              </a:rPr>
              <a:t>%x</a:t>
            </a:r>
            <a:r>
              <a:rPr lang="zh-CN" altLang="en-US" sz="1600" dirty="0">
                <a:solidFill>
                  <a:srgbClr val="006600"/>
                </a:solidFill>
              </a:rPr>
              <a:t>输出，但不输出前导</a:t>
            </a:r>
            <a:r>
              <a:rPr lang="en-US" altLang="zh-CN" sz="1600" dirty="0">
                <a:solidFill>
                  <a:srgbClr val="006600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)=%d\n”,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));   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(“d= %e\n”,</a:t>
            </a:r>
            <a:r>
              <a:rPr lang="en-US" altLang="zh-CN" sz="1600" dirty="0">
                <a:solidFill>
                  <a:srgbClr val="0000CC"/>
                </a:solidFill>
              </a:rPr>
              <a:t>*</a:t>
            </a:r>
            <a:r>
              <a:rPr lang="en-US" altLang="zh-CN" sz="1600" dirty="0" err="1">
                <a:solidFill>
                  <a:srgbClr val="0000CC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);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在</a:t>
            </a:r>
            <a:r>
              <a:rPr lang="en-US" altLang="zh-CN" sz="1800" dirty="0" err="1">
                <a:solidFill>
                  <a:srgbClr val="0000CC"/>
                </a:solidFill>
              </a:rPr>
              <a:t>dev-cpp</a:t>
            </a:r>
            <a:r>
              <a:rPr lang="zh-CN" altLang="en-US" sz="1800" dirty="0">
                <a:solidFill>
                  <a:srgbClr val="0000CC"/>
                </a:solidFill>
              </a:rPr>
              <a:t>中分别选择</a:t>
            </a:r>
            <a:r>
              <a:rPr lang="en-US" altLang="zh-CN" sz="1800" dirty="0">
                <a:solidFill>
                  <a:srgbClr val="0000CC"/>
                </a:solidFill>
              </a:rPr>
              <a:t>32</a:t>
            </a:r>
            <a:r>
              <a:rPr lang="zh-CN" altLang="en-US" sz="1800" dirty="0">
                <a:solidFill>
                  <a:srgbClr val="0000CC"/>
                </a:solidFill>
              </a:rPr>
              <a:t>位及</a:t>
            </a:r>
            <a:r>
              <a:rPr lang="en-US" altLang="zh-CN" sz="1800" dirty="0">
                <a:solidFill>
                  <a:srgbClr val="0000CC"/>
                </a:solidFill>
              </a:rPr>
              <a:t>64</a:t>
            </a:r>
            <a:r>
              <a:rPr lang="zh-CN" altLang="en-US" sz="1800" dirty="0">
                <a:solidFill>
                  <a:srgbClr val="0000CC"/>
                </a:solidFill>
              </a:rPr>
              <a:t>位编译环境测试指针变量的长度及输出形式</a:t>
            </a:r>
          </a:p>
        </p:txBody>
      </p:sp>
    </p:spTree>
    <p:extLst>
      <p:ext uri="{BB962C8B-B14F-4D97-AF65-F5344CB8AC3E}">
        <p14:creationId xmlns:p14="http://schemas.microsoft.com/office/powerpoint/2010/main" val="3138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指针之间的类型强制转换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97498" cy="53451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强制转换是通过类型转换运算符来实现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一般形式：</a:t>
            </a:r>
            <a:r>
              <a:rPr lang="zh-CN" altLang="en-US" sz="1800" b="1" dirty="0">
                <a:solidFill>
                  <a:srgbClr val="FF0000"/>
                </a:solidFill>
              </a:rPr>
              <a:t>（类型说明符）</a:t>
            </a:r>
            <a:r>
              <a:rPr lang="zh-CN" altLang="en-US" sz="1800" b="1" dirty="0">
                <a:solidFill>
                  <a:srgbClr val="7030A0"/>
                </a:solidFill>
              </a:rPr>
              <a:t>表达式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/>
              <a:t>功能：把表达式的结果强制转换为类型说明符所表示的类型；</a:t>
            </a:r>
            <a:endParaRPr lang="en-US" altLang="zh-CN" sz="18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如：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a=0xFAFBFCFD, 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=&amp;a;  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char</a:t>
            </a:r>
            <a:r>
              <a:rPr lang="en-US" altLang="zh-CN" sz="1800" dirty="0"/>
              <a:t> *cp=(</a:t>
            </a:r>
            <a:r>
              <a:rPr lang="en-US" altLang="zh-CN" sz="1800" dirty="0">
                <a:solidFill>
                  <a:srgbClr val="0000CC"/>
                </a:solidFill>
              </a:rPr>
              <a:t>char *</a:t>
            </a:r>
            <a:r>
              <a:rPr lang="en-US" altLang="zh-CN" sz="1800" dirty="0"/>
              <a:t>)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//</a:t>
            </a:r>
            <a:r>
              <a:rPr lang="zh-CN" altLang="en-US" sz="1800" dirty="0"/>
              <a:t>强制将整型指针转换为字符指针；</a:t>
            </a:r>
            <a:endParaRPr lang="en-US" altLang="zh-CN" sz="18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</a:rPr>
              <a:t>*cp</a:t>
            </a:r>
            <a:r>
              <a:rPr lang="zh-CN" altLang="en-US" sz="1600" b="1" dirty="0">
                <a:solidFill>
                  <a:srgbClr val="FF0000"/>
                </a:solidFill>
              </a:rPr>
              <a:t>只读取</a:t>
            </a:r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zh-CN" altLang="en-US" sz="1600" b="1" dirty="0">
                <a:solidFill>
                  <a:srgbClr val="FF0000"/>
                </a:solidFill>
              </a:rPr>
              <a:t>中的低位一个字节的内容</a:t>
            </a:r>
            <a:r>
              <a:rPr lang="en-US" altLang="zh-CN" sz="1600" b="1" dirty="0">
                <a:solidFill>
                  <a:srgbClr val="FF0000"/>
                </a:solidFill>
              </a:rPr>
              <a:t>0xFD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r>
              <a:rPr lang="zh-CN" altLang="en-US" sz="1600" dirty="0">
                <a:solidFill>
                  <a:srgbClr val="006600"/>
                </a:solidFill>
              </a:rPr>
              <a:t>（</a:t>
            </a:r>
            <a:r>
              <a:rPr lang="en-US" altLang="zh-CN" sz="1600" dirty="0">
                <a:solidFill>
                  <a:srgbClr val="006600"/>
                </a:solidFill>
              </a:rPr>
              <a:t>x86</a:t>
            </a:r>
            <a:r>
              <a:rPr lang="zh-CN" altLang="en-US" sz="1600" dirty="0">
                <a:solidFill>
                  <a:srgbClr val="006600"/>
                </a:solidFill>
              </a:rPr>
              <a:t>中，</a:t>
            </a:r>
            <a:r>
              <a:rPr lang="en-US" altLang="zh-CN" sz="1600" dirty="0">
                <a:solidFill>
                  <a:srgbClr val="006600"/>
                </a:solidFill>
              </a:rPr>
              <a:t>a</a:t>
            </a:r>
            <a:r>
              <a:rPr lang="zh-CN" altLang="en-US" sz="1600" dirty="0">
                <a:solidFill>
                  <a:srgbClr val="006600"/>
                </a:solidFill>
              </a:rPr>
              <a:t>的数据采用小端存储）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</a:rPr>
              <a:t>cp++</a:t>
            </a:r>
            <a:r>
              <a:rPr lang="zh-CN" altLang="en-US" sz="1600" b="1" dirty="0">
                <a:solidFill>
                  <a:srgbClr val="FF0000"/>
                </a:solidFill>
              </a:rPr>
              <a:t>相当于</a:t>
            </a:r>
            <a:r>
              <a:rPr lang="en-US" altLang="zh-CN" sz="1600" b="1" dirty="0">
                <a:solidFill>
                  <a:srgbClr val="FF0000"/>
                </a:solidFill>
              </a:rPr>
              <a:t>cp=cp+1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r>
              <a:rPr lang="en-US" altLang="zh-CN" sz="1600" b="1" dirty="0">
                <a:solidFill>
                  <a:srgbClr val="FF0000"/>
                </a:solidFill>
              </a:rPr>
              <a:t>//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cp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加</a:t>
            </a:r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指向</a:t>
            </a:r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zh-CN" altLang="en-US" sz="1600" b="1" dirty="0">
                <a:solidFill>
                  <a:srgbClr val="FF0000"/>
                </a:solidFill>
              </a:rPr>
              <a:t>的低位第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</a:rPr>
              <a:t>个字节，</a:t>
            </a:r>
            <a:r>
              <a:rPr lang="en-US" altLang="zh-CN" sz="1600" b="1" dirty="0">
                <a:solidFill>
                  <a:srgbClr val="FF0000"/>
                </a:solidFill>
              </a:rPr>
              <a:t>0xFC</a:t>
            </a: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b="1" dirty="0">
                <a:solidFill>
                  <a:srgbClr val="FF0000"/>
                </a:solidFill>
              </a:rPr>
              <a:t>而</a:t>
            </a:r>
            <a:r>
              <a:rPr lang="en-US" altLang="zh-CN" sz="1600" b="1" dirty="0" err="1">
                <a:solidFill>
                  <a:srgbClr val="FF0000"/>
                </a:solidFill>
              </a:rPr>
              <a:t>ip</a:t>
            </a:r>
            <a:r>
              <a:rPr lang="en-US" altLang="zh-CN" sz="1600" b="1" dirty="0">
                <a:solidFill>
                  <a:srgbClr val="FF0000"/>
                </a:solidFill>
              </a:rPr>
              <a:t>++ </a:t>
            </a:r>
            <a:r>
              <a:rPr lang="zh-CN" altLang="en-US" sz="1600" b="1" dirty="0">
                <a:solidFill>
                  <a:srgbClr val="FF0000"/>
                </a:solidFill>
              </a:rPr>
              <a:t>相当于 </a:t>
            </a:r>
            <a:r>
              <a:rPr lang="en-US" altLang="zh-CN" sz="1600" b="1" dirty="0">
                <a:solidFill>
                  <a:srgbClr val="FF0000"/>
                </a:solidFill>
              </a:rPr>
              <a:t>cp=cp+4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endParaRPr lang="en-US" altLang="zh-CN" sz="1600" b="1" dirty="0">
              <a:solidFill>
                <a:srgbClr val="FF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void</a:t>
            </a:r>
            <a:r>
              <a:rPr lang="en-US" altLang="zh-CN" sz="1800" dirty="0"/>
              <a:t> *</a:t>
            </a:r>
            <a:r>
              <a:rPr lang="en-US" altLang="zh-CN" sz="1800" dirty="0">
                <a:solidFill>
                  <a:srgbClr val="7030A0"/>
                </a:solidFill>
              </a:rPr>
              <a:t>p</a:t>
            </a:r>
            <a:r>
              <a:rPr lang="en-US" altLang="zh-CN" sz="1800" dirty="0"/>
              <a:t>=NULL; </a:t>
            </a:r>
            <a:r>
              <a:rPr lang="en-US" altLang="zh-CN" sz="1800" dirty="0">
                <a:solidFill>
                  <a:srgbClr val="7030A0"/>
                </a:solidFill>
              </a:rPr>
              <a:t>p</a:t>
            </a:r>
            <a:r>
              <a:rPr lang="en-US" altLang="zh-CN" sz="1800" dirty="0"/>
              <a:t>=(</a:t>
            </a:r>
            <a:r>
              <a:rPr lang="en-US" altLang="zh-CN" sz="1800" dirty="0">
                <a:solidFill>
                  <a:srgbClr val="0000CC"/>
                </a:solidFill>
              </a:rPr>
              <a:t>int *</a:t>
            </a:r>
            <a:r>
              <a:rPr lang="en-US" altLang="zh-CN" sz="1800" dirty="0"/>
              <a:t>)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    //</a:t>
            </a:r>
            <a:r>
              <a:rPr lang="zh-CN" altLang="en-US" sz="1800" dirty="0">
                <a:solidFill>
                  <a:srgbClr val="0000CC"/>
                </a:solidFill>
              </a:rPr>
              <a:t>强制将一个空指针转换为整型指针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/>
              <a:t>利用</a:t>
            </a:r>
            <a:r>
              <a:rPr lang="en-US" altLang="zh-CN" sz="1600" dirty="0"/>
              <a:t>void</a:t>
            </a:r>
            <a:r>
              <a:rPr lang="zh-CN" altLang="en-US" sz="1600" dirty="0"/>
              <a:t>类型指针编写一个</a:t>
            </a:r>
            <a:r>
              <a:rPr lang="zh-CN" altLang="en-US" sz="1600" dirty="0" smtClean="0">
                <a:solidFill>
                  <a:srgbClr val="7030A0"/>
                </a:solidFill>
              </a:rPr>
              <a:t>通用函数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/>
              <a:t>调用函数时</a:t>
            </a:r>
            <a:r>
              <a:rPr lang="zh-CN" altLang="en-US" sz="1600" dirty="0"/>
              <a:t>根据实际情况进行强制类型转换；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0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指针变量的强制类型转换：比较</a:t>
            </a:r>
            <a:r>
              <a:rPr lang="en-US" altLang="zh-CN" dirty="0"/>
              <a:t>+1</a:t>
            </a:r>
            <a:r>
              <a:rPr lang="zh-CN" altLang="en-US" dirty="0"/>
              <a:t>与</a:t>
            </a:r>
            <a:r>
              <a:rPr lang="en-US" altLang="zh-CN" dirty="0"/>
              <a:t>+1.0</a:t>
            </a:r>
            <a:r>
              <a:rPr lang="zh-CN" altLang="en-US" dirty="0"/>
              <a:t>的机器数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#include &lt;</a:t>
            </a:r>
            <a:r>
              <a:rPr lang="en-US" altLang="zh-CN" sz="1600" dirty="0" err="1">
                <a:solidFill>
                  <a:srgbClr val="080808"/>
                </a:solidFill>
              </a:rPr>
              <a:t>stdio.h</a:t>
            </a:r>
            <a:r>
              <a:rPr lang="en-US" altLang="zh-CN" sz="1600" dirty="0">
                <a:solidFill>
                  <a:srgbClr val="080808"/>
                </a:solidFill>
              </a:rPr>
              <a:t>&gt;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main</a:t>
            </a:r>
            <a:r>
              <a:rPr lang="zh-CN" altLang="en-US" sz="1600" dirty="0">
                <a:solidFill>
                  <a:srgbClr val="080808"/>
                </a:solidFill>
              </a:rPr>
              <a:t>（）</a:t>
            </a:r>
            <a:br>
              <a:rPr lang="zh-CN" altLang="en-US" sz="1600" dirty="0">
                <a:solidFill>
                  <a:srgbClr val="080808"/>
                </a:solidFill>
              </a:rPr>
            </a:b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>
                <a:solidFill>
                  <a:srgbClr val="080808"/>
                </a:solidFill>
              </a:rPr>
              <a:t>   int  n=1;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(“n=%d, %08X\n”,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1</a:t>
            </a:r>
            <a:r>
              <a:rPr lang="zh-CN" altLang="en-US" sz="1600" dirty="0">
                <a:solidFill>
                  <a:srgbClr val="080808"/>
                </a:solidFill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</a:rPr>
              <a:t>00000001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//</a:t>
            </a:r>
            <a:r>
              <a:rPr lang="zh-CN" altLang="en-US" sz="1600" dirty="0">
                <a:solidFill>
                  <a:srgbClr val="080808"/>
                </a:solidFill>
              </a:rPr>
              <a:t>对于</a:t>
            </a:r>
            <a:r>
              <a:rPr lang="en-US" altLang="zh-CN" sz="1600" dirty="0">
                <a:solidFill>
                  <a:srgbClr val="FF0000"/>
                </a:solidFill>
              </a:rPr>
              <a:t>%o</a:t>
            </a:r>
            <a:r>
              <a:rPr lang="zh-CN" altLang="en-US" sz="1600" dirty="0">
                <a:solidFill>
                  <a:srgbClr val="FF0000"/>
                </a:solidFill>
              </a:rPr>
              <a:t>与</a:t>
            </a:r>
            <a:r>
              <a:rPr lang="en-US" altLang="zh-CN" sz="1600" dirty="0">
                <a:solidFill>
                  <a:srgbClr val="FF0000"/>
                </a:solidFill>
              </a:rPr>
              <a:t>%X</a:t>
            </a:r>
            <a:r>
              <a:rPr lang="zh-CN" altLang="en-US" sz="1600" dirty="0">
                <a:solidFill>
                  <a:srgbClr val="080808"/>
                </a:solidFill>
              </a:rPr>
              <a:t>，只能用于整数的输出，不能用于浮点数的输出；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//</a:t>
            </a:r>
            <a:r>
              <a:rPr lang="zh-CN" altLang="en-US" sz="1600" b="1" dirty="0">
                <a:solidFill>
                  <a:srgbClr val="006600"/>
                </a:solidFill>
              </a:rPr>
              <a:t>如果要输出浮点数的机内存储形式，需要让系统将浮点数的机器数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6600"/>
                </a:solidFill>
              </a:rPr>
              <a:t>   //</a:t>
            </a:r>
            <a:r>
              <a:rPr lang="zh-CN" altLang="en-US" sz="1600" b="1" dirty="0">
                <a:solidFill>
                  <a:srgbClr val="006600"/>
                </a:solidFill>
              </a:rPr>
              <a:t>按整数的机器数解释；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float f = 1.0;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(“f=%f, %e\n”,</a:t>
            </a:r>
            <a:r>
              <a:rPr lang="en-US" altLang="zh-CN" sz="1600" dirty="0" err="1">
                <a:solidFill>
                  <a:srgbClr val="080808"/>
                </a:solidFill>
              </a:rPr>
              <a:t>f,f</a:t>
            </a:r>
            <a:r>
              <a:rPr lang="en-US" altLang="zh-CN" sz="1600" dirty="0">
                <a:solidFill>
                  <a:srgbClr val="080808"/>
                </a:solidFill>
              </a:rPr>
              <a:t>);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C00000"/>
                </a:solidFill>
              </a:rPr>
              <a:t>1.000000, 1.000000e+000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思考：为什么输出小数点后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个</a:t>
            </a:r>
            <a:r>
              <a:rPr lang="en-US" altLang="zh-CN" sz="1600" dirty="0">
                <a:solidFill>
                  <a:srgbClr val="0000CC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b="1" dirty="0">
                <a:solidFill>
                  <a:srgbClr val="080808"/>
                </a:solidFill>
              </a:rPr>
              <a:t>unsigned *pf;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80808"/>
                </a:solidFill>
              </a:rPr>
              <a:t>   pf=(</a:t>
            </a:r>
            <a:r>
              <a:rPr lang="en-US" altLang="zh-CN" sz="1600" b="1" dirty="0">
                <a:solidFill>
                  <a:srgbClr val="FF0000"/>
                </a:solidFill>
              </a:rPr>
              <a:t>unsigned *)&amp;</a:t>
            </a:r>
            <a:r>
              <a:rPr lang="en-US" altLang="zh-CN" sz="1600" b="1" dirty="0">
                <a:solidFill>
                  <a:srgbClr val="080808"/>
                </a:solidFill>
              </a:rPr>
              <a:t>f;   </a:t>
            </a:r>
            <a:r>
              <a:rPr lang="en-US" altLang="zh-CN" sz="1600" b="1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06600"/>
                </a:solidFill>
              </a:rPr>
              <a:t>按无符号整数理解一个浮点数的存储形式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600" b="1" dirty="0">
                <a:solidFill>
                  <a:srgbClr val="080808"/>
                </a:solidFill>
              </a:rPr>
              <a:t>(“1.0</a:t>
            </a:r>
            <a:r>
              <a:rPr lang="en-US" altLang="zh-CN" sz="1600" b="1" dirty="0" smtClean="0">
                <a:solidFill>
                  <a:srgbClr val="080808"/>
                </a:solidFill>
              </a:rPr>
              <a:t>=%X\n</a:t>
            </a:r>
            <a:r>
              <a:rPr lang="en-US" altLang="zh-CN" sz="1600" b="1" dirty="0">
                <a:solidFill>
                  <a:srgbClr val="080808"/>
                </a:solidFill>
              </a:rPr>
              <a:t>”,*pf);      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b="1" dirty="0">
                <a:solidFill>
                  <a:srgbClr val="C00000"/>
                </a:solidFill>
              </a:rPr>
              <a:t>3F800000</a:t>
            </a: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>
                <a:solidFill>
                  <a:srgbClr val="080808"/>
                </a:solidFill>
              </a:rPr>
              <a:t>（真值：</a:t>
            </a:r>
            <a:r>
              <a:rPr lang="en-US" altLang="zh-CN" sz="1600" dirty="0">
                <a:solidFill>
                  <a:srgbClr val="080808"/>
                </a:solidFill>
              </a:rPr>
              <a:t>+1.0*2</a:t>
            </a:r>
            <a:r>
              <a:rPr lang="en-US" altLang="zh-CN" sz="1600" baseline="30000" dirty="0">
                <a:solidFill>
                  <a:srgbClr val="080808"/>
                </a:solidFill>
              </a:rPr>
              <a:t>0</a:t>
            </a:r>
            <a:r>
              <a:rPr lang="zh-CN" altLang="en-US" sz="1600" dirty="0">
                <a:solidFill>
                  <a:srgbClr val="080808"/>
                </a:solidFill>
              </a:rPr>
              <a:t>）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rerurn</a:t>
            </a:r>
            <a:r>
              <a:rPr lang="en-US" altLang="zh-CN" sz="1600" dirty="0">
                <a:solidFill>
                  <a:srgbClr val="080808"/>
                </a:solidFill>
              </a:rPr>
              <a:t> 0</a:t>
            </a:r>
            <a:r>
              <a:rPr lang="zh-CN" altLang="en-US" sz="1600" dirty="0">
                <a:solidFill>
                  <a:srgbClr val="080808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41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4" y="1140125"/>
            <a:ext cx="7961939" cy="5235961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常量</a:t>
            </a:r>
            <a:r>
              <a:rPr lang="en-US" altLang="zh-CN" dirty="0">
                <a:sym typeface="Symbol" pitchFamily="18" charset="2"/>
              </a:rPr>
              <a:t>--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程序运行过程中不能被改变的量</a:t>
            </a:r>
            <a:r>
              <a:rPr lang="zh-CN" altLang="en-US" dirty="0">
                <a:sym typeface="Symbol" pitchFamily="18" charset="2"/>
              </a:rPr>
              <a:t>。</a:t>
            </a:r>
            <a:endParaRPr lang="en-US" altLang="zh-CN" dirty="0"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常量的分类 </a:t>
            </a:r>
            <a:r>
              <a:rPr lang="en-US" altLang="zh-CN" dirty="0"/>
              <a:t>:</a:t>
            </a:r>
          </a:p>
          <a:p>
            <a:pPr marL="971550" lvl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303DF"/>
                </a:solidFill>
                <a:sym typeface="Symbol" pitchFamily="18" charset="2"/>
              </a:rPr>
              <a:t>字面常量</a:t>
            </a:r>
          </a:p>
          <a:p>
            <a:pPr marL="1371600" lvl="2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整型常量</a:t>
            </a:r>
            <a:r>
              <a:rPr lang="zh-CN" altLang="en-US" sz="1800" dirty="0"/>
              <a:t>（如：</a:t>
            </a:r>
            <a:r>
              <a:rPr lang="en-US" altLang="zh-CN" sz="1800" dirty="0"/>
              <a:t>12</a:t>
            </a:r>
            <a:r>
              <a:rPr lang="zh-CN" altLang="en-US" sz="1800" dirty="0"/>
              <a:t>、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-3</a:t>
            </a:r>
            <a:r>
              <a:rPr lang="zh-CN" altLang="en-US" sz="1800" dirty="0"/>
              <a:t>、</a:t>
            </a:r>
            <a:r>
              <a:rPr lang="en-US" altLang="zh-CN" sz="1800" dirty="0">
                <a:solidFill>
                  <a:srgbClr val="C00000"/>
                </a:solidFill>
              </a:rPr>
              <a:t>012</a:t>
            </a:r>
            <a:r>
              <a:rPr lang="zh-CN" altLang="en-US" sz="1800" dirty="0"/>
              <a:t>、</a:t>
            </a:r>
            <a:r>
              <a:rPr lang="en-US" altLang="zh-CN" sz="1800" dirty="0">
                <a:solidFill>
                  <a:srgbClr val="C00000"/>
                </a:solidFill>
              </a:rPr>
              <a:t>0x12</a:t>
            </a:r>
            <a:r>
              <a:rPr lang="zh-CN" altLang="en-US" sz="1800" dirty="0"/>
              <a:t>为整型常量）</a:t>
            </a:r>
            <a:endParaRPr lang="en-US" altLang="zh-CN" sz="1800" dirty="0"/>
          </a:p>
          <a:p>
            <a:pPr marL="1371600" lvl="2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实型常量</a:t>
            </a:r>
            <a:r>
              <a:rPr lang="zh-CN" altLang="en-US" sz="1800" dirty="0"/>
              <a:t>（如：</a:t>
            </a:r>
            <a:r>
              <a:rPr lang="en-US" altLang="zh-CN" sz="1800" dirty="0"/>
              <a:t>4.6</a:t>
            </a:r>
            <a:r>
              <a:rPr lang="zh-CN" altLang="en-US" sz="1800" dirty="0"/>
              <a:t>、</a:t>
            </a:r>
            <a:r>
              <a:rPr lang="en-US" altLang="zh-CN" sz="1800" dirty="0"/>
              <a:t>-1.23</a:t>
            </a:r>
            <a:r>
              <a:rPr lang="zh-CN" altLang="en-US" sz="1800" dirty="0"/>
              <a:t>、</a:t>
            </a:r>
            <a:r>
              <a:rPr lang="en-US" altLang="zh-CN" sz="1800" dirty="0"/>
              <a:t>1.3E-6 </a:t>
            </a:r>
            <a:r>
              <a:rPr lang="zh-CN" altLang="en-US" sz="1800" dirty="0"/>
              <a:t>等为实型常量）</a:t>
            </a:r>
            <a:endParaRPr lang="en-US" altLang="zh-CN" sz="1800" dirty="0"/>
          </a:p>
          <a:p>
            <a:pPr marL="1371600" lvl="2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字符常量</a:t>
            </a:r>
            <a:r>
              <a:rPr lang="zh-CN" altLang="en-US" sz="1800" dirty="0"/>
              <a:t>（如：</a:t>
            </a:r>
            <a:r>
              <a:rPr lang="en-US" altLang="zh-CN" sz="1800" dirty="0"/>
              <a:t>‘a’</a:t>
            </a:r>
            <a:r>
              <a:rPr lang="zh-CN" altLang="en-US" sz="1800" dirty="0"/>
              <a:t>为字符常量，‘</a:t>
            </a:r>
            <a:r>
              <a:rPr lang="en-US" altLang="zh-CN" sz="1800" dirty="0"/>
              <a:t>\n</a:t>
            </a:r>
            <a:r>
              <a:rPr lang="zh-CN" altLang="en-US" sz="1800" dirty="0"/>
              <a:t>’、‘</a:t>
            </a:r>
            <a:r>
              <a:rPr lang="en-US" altLang="zh-CN" sz="1800" dirty="0"/>
              <a:t>\007</a:t>
            </a:r>
            <a:r>
              <a:rPr lang="zh-CN" altLang="en-US" sz="1800" dirty="0"/>
              <a:t>’、‘</a:t>
            </a:r>
            <a:r>
              <a:rPr lang="en-US" altLang="zh-CN" sz="1800" dirty="0"/>
              <a:t>\0x41</a:t>
            </a:r>
            <a:r>
              <a:rPr lang="zh-CN" altLang="en-US" sz="1800" dirty="0"/>
              <a:t>’、 ‘ </a:t>
            </a:r>
            <a:r>
              <a:rPr lang="en-US" altLang="zh-CN" sz="1800" dirty="0" smtClean="0"/>
              <a:t>\0’ </a:t>
            </a:r>
            <a:r>
              <a:rPr lang="zh-CN" altLang="en-US" sz="1800" dirty="0" smtClean="0"/>
              <a:t>为数值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也为字符常量 ，“</a:t>
            </a:r>
            <a:r>
              <a:rPr lang="en-US" altLang="zh-CN" sz="1800" dirty="0"/>
              <a:t>AB</a:t>
            </a:r>
            <a:r>
              <a:rPr lang="zh-CN" altLang="en-US" sz="1800" dirty="0"/>
              <a:t>”为字符串常量）</a:t>
            </a:r>
            <a:endParaRPr lang="en-US" altLang="zh-CN" sz="1800" dirty="0"/>
          </a:p>
          <a:p>
            <a:pPr marL="971550" lvl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303DF"/>
                </a:solidFill>
              </a:rPr>
              <a:t>符号常量</a:t>
            </a:r>
            <a:endParaRPr lang="en-US" altLang="zh-CN" b="1" dirty="0">
              <a:solidFill>
                <a:srgbClr val="0303DF"/>
              </a:solidFill>
            </a:endParaRPr>
          </a:p>
          <a:p>
            <a:pPr marL="1371600" lvl="2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/>
              <a:t>用一个</a:t>
            </a:r>
            <a:r>
              <a:rPr lang="zh-CN" altLang="en-US" sz="1800" b="1" dirty="0">
                <a:solidFill>
                  <a:srgbClr val="006600"/>
                </a:solidFill>
              </a:rPr>
              <a:t>标识符</a:t>
            </a:r>
            <a:r>
              <a:rPr lang="zh-CN" altLang="en-US" sz="1800" dirty="0"/>
              <a:t>来表示常量，一般使用</a:t>
            </a:r>
            <a:r>
              <a:rPr lang="en-US" altLang="zh-CN" sz="1800" b="1" dirty="0" err="1">
                <a:solidFill>
                  <a:srgbClr val="006600"/>
                </a:solidFill>
              </a:rPr>
              <a:t>const</a:t>
            </a:r>
            <a:r>
              <a:rPr lang="zh-CN" altLang="en-US" sz="1800" dirty="0"/>
              <a:t>来指明，或</a:t>
            </a:r>
            <a:r>
              <a:rPr lang="zh-CN" altLang="en-US" sz="1800" b="1" dirty="0">
                <a:solidFill>
                  <a:srgbClr val="006600"/>
                </a:solidFill>
              </a:rPr>
              <a:t>定义宏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1714500" lvl="3" indent="-3429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const</a:t>
            </a:r>
            <a:r>
              <a:rPr lang="en-US" altLang="zh-CN" dirty="0"/>
              <a:t> float </a:t>
            </a:r>
            <a:r>
              <a:rPr lang="en-US" altLang="zh-CN" dirty="0">
                <a:solidFill>
                  <a:srgbClr val="0000CC"/>
                </a:solidFill>
              </a:rPr>
              <a:t>PI</a:t>
            </a:r>
            <a:r>
              <a:rPr lang="en-US" altLang="zh-CN" dirty="0"/>
              <a:t>=3.141592;</a:t>
            </a:r>
          </a:p>
          <a:p>
            <a:pPr marL="1714500" lvl="3" indent="-3429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C00000"/>
                </a:solidFill>
              </a:rPr>
              <a:t>const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CC"/>
                </a:solidFill>
              </a:rPr>
              <a:t>MAX_SIZE</a:t>
            </a:r>
            <a:r>
              <a:rPr lang="en-US" altLang="zh-CN" dirty="0"/>
              <a:t>=256;  </a:t>
            </a:r>
          </a:p>
          <a:p>
            <a:pPr marL="1714500" lvl="3" indent="-3429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#define </a:t>
            </a:r>
            <a:r>
              <a:rPr lang="en-US" altLang="zh-CN" dirty="0">
                <a:solidFill>
                  <a:srgbClr val="0000CC"/>
                </a:solidFill>
              </a:rPr>
              <a:t>PI</a:t>
            </a:r>
            <a:r>
              <a:rPr lang="en-US" altLang="zh-CN" dirty="0"/>
              <a:t> 3.141592    //</a:t>
            </a:r>
            <a:r>
              <a:rPr lang="zh-CN" altLang="en-US" dirty="0">
                <a:solidFill>
                  <a:srgbClr val="7030A0"/>
                </a:solidFill>
              </a:rPr>
              <a:t>定义</a:t>
            </a:r>
            <a:r>
              <a:rPr lang="en-US" altLang="zh-CN" dirty="0">
                <a:solidFill>
                  <a:srgbClr val="7030A0"/>
                </a:solidFill>
              </a:rPr>
              <a:t>PI</a:t>
            </a:r>
            <a:r>
              <a:rPr lang="zh-CN" altLang="en-US" dirty="0">
                <a:solidFill>
                  <a:srgbClr val="7030A0"/>
                </a:solidFill>
              </a:rPr>
              <a:t>为字符串</a:t>
            </a:r>
            <a:r>
              <a:rPr lang="en-US" altLang="zh-CN" dirty="0">
                <a:solidFill>
                  <a:srgbClr val="7030A0"/>
                </a:solidFill>
              </a:rPr>
              <a:t>3.141592</a:t>
            </a:r>
          </a:p>
          <a:p>
            <a:pPr marL="51435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200" dirty="0"/>
              <a:t>   </a:t>
            </a:r>
            <a:r>
              <a:rPr lang="zh-CN" altLang="en-US" sz="2200" b="1" dirty="0"/>
              <a:t>习惯上，常量标识符使用</a:t>
            </a:r>
            <a:r>
              <a:rPr lang="zh-CN" altLang="en-US" sz="2200" b="1" u="sng" dirty="0">
                <a:solidFill>
                  <a:srgbClr val="0000CC"/>
                </a:solidFill>
              </a:rPr>
              <a:t>大写字母</a:t>
            </a:r>
            <a:r>
              <a:rPr lang="zh-CN" altLang="en-US" sz="2200" b="1" dirty="0"/>
              <a:t>定义；</a:t>
            </a:r>
            <a:endParaRPr lang="en-US" altLang="zh-CN" sz="2200" b="1" dirty="0"/>
          </a:p>
          <a:p>
            <a:pPr marL="51435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200" dirty="0"/>
              <a:t>   具有含义清楚、见名知意、修改方便、一改全改的优点</a:t>
            </a:r>
            <a:r>
              <a:rPr lang="en-US" altLang="zh-CN" sz="2200" dirty="0"/>
              <a:t>;</a:t>
            </a:r>
          </a:p>
          <a:p>
            <a:pPr marL="857250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FF0000"/>
                </a:solidFill>
              </a:rPr>
              <a:t>常量</a:t>
            </a:r>
            <a:r>
              <a:rPr lang="en-US" altLang="zh-CN" sz="2200" b="1" dirty="0">
                <a:solidFill>
                  <a:srgbClr val="FF0000"/>
                </a:solidFill>
              </a:rPr>
              <a:t>PI</a:t>
            </a:r>
            <a:r>
              <a:rPr lang="zh-CN" altLang="en-US" sz="2200" b="1" dirty="0">
                <a:solidFill>
                  <a:srgbClr val="FF0000"/>
                </a:solidFill>
              </a:rPr>
              <a:t>、</a:t>
            </a:r>
            <a:r>
              <a:rPr lang="en-US" altLang="zh-CN" sz="2200" b="1" dirty="0">
                <a:solidFill>
                  <a:srgbClr val="FF0000"/>
                </a:solidFill>
              </a:rPr>
              <a:t>MAX_SIZE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在声明之后，</a:t>
            </a:r>
            <a:r>
              <a:rPr lang="zh-CN" altLang="en-US" sz="2200" b="1" dirty="0">
                <a:solidFill>
                  <a:srgbClr val="FF0000"/>
                </a:solidFill>
              </a:rPr>
              <a:t>其值不能改变</a:t>
            </a:r>
            <a:r>
              <a:rPr lang="en-US" altLang="zh-CN" sz="2200" b="1" dirty="0">
                <a:solidFill>
                  <a:srgbClr val="FF0000"/>
                </a:solidFill>
              </a:rPr>
              <a:t>;</a:t>
            </a:r>
          </a:p>
          <a:p>
            <a:pPr marL="1485900" lvl="1">
              <a:lnSpc>
                <a:spcPct val="80000"/>
              </a:lnSpc>
              <a:spcBef>
                <a:spcPts val="600"/>
              </a:spcBef>
            </a:pPr>
            <a:r>
              <a:rPr lang="zh-CN" altLang="en-US" sz="1800" dirty="0">
                <a:sym typeface="Arial" panose="020B0604020202020204" pitchFamily="34" charset="0"/>
              </a:rPr>
              <a:t>如：后续的程序中，</a:t>
            </a:r>
            <a:r>
              <a:rPr lang="zh-CN" altLang="en-US" sz="1800" dirty="0">
                <a:solidFill>
                  <a:srgbClr val="0000CC"/>
                </a:solidFill>
                <a:sym typeface="Arial" panose="020B0604020202020204" pitchFamily="34" charset="0"/>
              </a:rPr>
              <a:t>语句 </a:t>
            </a:r>
            <a:r>
              <a:rPr lang="en-US" altLang="zh-CN" sz="1800" dirty="0">
                <a:solidFill>
                  <a:srgbClr val="0000CC"/>
                </a:solidFill>
                <a:sym typeface="Arial" panose="020B0604020202020204" pitchFamily="34" charset="0"/>
              </a:rPr>
              <a:t>PI=3.14, </a:t>
            </a:r>
            <a:r>
              <a:rPr lang="en-US" altLang="zh-CN" sz="1800" dirty="0" smtClean="0">
                <a:solidFill>
                  <a:srgbClr val="0000CC"/>
                </a:solidFill>
              </a:rPr>
              <a:t>MAX_SIZE=128</a:t>
            </a:r>
            <a:r>
              <a:rPr lang="zh-CN" altLang="en-US" sz="1800" dirty="0" smtClean="0">
                <a:solidFill>
                  <a:srgbClr val="0000CC"/>
                </a:solidFill>
              </a:rPr>
              <a:t>均不允许；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2651760" y="3225340"/>
            <a:ext cx="3507971" cy="340820"/>
          </a:xfrm>
          <a:prstGeom prst="wedgeRoundRectCallout">
            <a:avLst>
              <a:gd name="adj1" fmla="val -34818"/>
              <a:gd name="adj2" fmla="val 7005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33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常量标识符的命名规则同变量的命名规则</a:t>
            </a:r>
          </a:p>
        </p:txBody>
      </p:sp>
    </p:spTree>
    <p:extLst>
      <p:ext uri="{BB962C8B-B14F-4D97-AF65-F5344CB8AC3E}">
        <p14:creationId xmlns:p14="http://schemas.microsoft.com/office/powerpoint/2010/main" val="34421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</a:t>
            </a:r>
            <a:r>
              <a:rPr lang="zh-CN" altLang="en-US" dirty="0" smtClean="0"/>
              <a:t>：大端</a:t>
            </a:r>
            <a:r>
              <a:rPr lang="zh-CN" altLang="en-US" dirty="0"/>
              <a:t>、小端存储模式测试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short int x;             //2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char x0,x1,*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;      //1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x=0x1234;            // </a:t>
            </a:r>
            <a:r>
              <a:rPr lang="zh-CN" altLang="en-US" sz="1600" dirty="0"/>
              <a:t>数据寻址用的是</a:t>
            </a:r>
            <a:r>
              <a:rPr lang="zh-CN" altLang="en-US" sz="1600" dirty="0">
                <a:solidFill>
                  <a:srgbClr val="0000CC"/>
                </a:solidFill>
              </a:rPr>
              <a:t>低</a:t>
            </a:r>
            <a:r>
              <a:rPr lang="zh-CN" altLang="en-US" sz="1600" dirty="0"/>
              <a:t>地址，</a:t>
            </a:r>
            <a:endParaRPr lang="en-US" altLang="zh-CN" sz="1600" dirty="0"/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=(</a:t>
            </a:r>
            <a:r>
              <a:rPr lang="en-US" altLang="zh-CN" sz="1600" b="1" dirty="0">
                <a:solidFill>
                  <a:srgbClr val="C00000"/>
                </a:solidFill>
              </a:rPr>
              <a:t>char *</a:t>
            </a:r>
            <a:r>
              <a:rPr lang="en-US" altLang="zh-CN" sz="1600" dirty="0">
                <a:solidFill>
                  <a:srgbClr val="000000"/>
                </a:solidFill>
              </a:rPr>
              <a:t>)&amp;x;    //</a:t>
            </a:r>
            <a:r>
              <a:rPr lang="zh-CN" altLang="en-US" sz="1600" dirty="0">
                <a:solidFill>
                  <a:srgbClr val="000000"/>
                </a:solidFill>
              </a:rPr>
              <a:t>将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的地址转换成字符指针，指向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的起始地址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                //</a:t>
            </a:r>
            <a:r>
              <a:rPr lang="zh-CN" altLang="en-US" sz="1600" dirty="0">
                <a:solidFill>
                  <a:srgbClr val="0303DF"/>
                </a:solidFill>
              </a:rPr>
              <a:t>注：</a:t>
            </a:r>
            <a:r>
              <a:rPr lang="en-US" altLang="zh-CN" sz="1600" dirty="0" err="1">
                <a:solidFill>
                  <a:srgbClr val="0303DF"/>
                </a:solidFill>
              </a:rPr>
              <a:t>cp</a:t>
            </a:r>
            <a:r>
              <a:rPr lang="zh-CN" altLang="en-US" sz="1600" dirty="0">
                <a:solidFill>
                  <a:srgbClr val="0303DF"/>
                </a:solidFill>
              </a:rPr>
              <a:t>指向一个字节的数据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x0=*cp;                //</a:t>
            </a:r>
            <a:r>
              <a:rPr lang="zh-CN" altLang="en-US" sz="1600" dirty="0">
                <a:solidFill>
                  <a:srgbClr val="006600"/>
                </a:solidFill>
              </a:rPr>
              <a:t>低</a:t>
            </a:r>
            <a:r>
              <a:rPr lang="zh-CN" altLang="en-US" sz="1600" dirty="0">
                <a:solidFill>
                  <a:srgbClr val="000000"/>
                </a:solidFill>
              </a:rPr>
              <a:t>地址单元  </a:t>
            </a: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  </a:t>
            </a:r>
            <a:r>
              <a:rPr lang="en-US" altLang="zh-CN" sz="1600" dirty="0">
                <a:solidFill>
                  <a:srgbClr val="000000"/>
                </a:solidFill>
              </a:rPr>
              <a:t>x1= *(cp+1);        //</a:t>
            </a:r>
            <a:r>
              <a:rPr lang="zh-CN" altLang="en-US" sz="1600" dirty="0">
                <a:solidFill>
                  <a:srgbClr val="006600"/>
                </a:solidFill>
              </a:rPr>
              <a:t>高</a:t>
            </a:r>
            <a:r>
              <a:rPr lang="zh-CN" altLang="en-US" sz="1600" dirty="0">
                <a:solidFill>
                  <a:srgbClr val="000000"/>
                </a:solidFill>
              </a:rPr>
              <a:t>地址单元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// 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x0=0x34,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小端模式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x0=0x12,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大端模式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 </a:t>
            </a:r>
            <a:r>
              <a:rPr lang="en-US" altLang="zh-CN" sz="1600" dirty="0">
                <a:solidFill>
                  <a:srgbClr val="000000"/>
                </a:solidFill>
              </a:rPr>
              <a:t>if  (x0==0x34)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(“\n</a:t>
            </a:r>
            <a:r>
              <a:rPr lang="zh-CN" altLang="en-US" sz="1600" dirty="0">
                <a:solidFill>
                  <a:srgbClr val="000000"/>
                </a:solidFill>
              </a:rPr>
              <a:t>小端存储模式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else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(“\n</a:t>
            </a:r>
            <a:r>
              <a:rPr lang="zh-CN" altLang="en-US" sz="1600" dirty="0">
                <a:solidFill>
                  <a:srgbClr val="000000"/>
                </a:solidFill>
              </a:rPr>
              <a:t>大端存储模式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测试大端、小端存储模式测试</a:t>
            </a:r>
            <a:r>
              <a:rPr lang="en-US" altLang="zh-CN" sz="2400" dirty="0"/>
              <a:t>—</a:t>
            </a:r>
            <a:r>
              <a:rPr lang="zh-CN" altLang="en-US" sz="2400" dirty="0"/>
              <a:t>另一种方式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short 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x;       //2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char x0,x1;      //1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x=0x1122;     //</a:t>
            </a:r>
            <a:r>
              <a:rPr lang="zh-CN" altLang="en-US" sz="1600" dirty="0">
                <a:solidFill>
                  <a:srgbClr val="000000"/>
                </a:solidFill>
              </a:rPr>
              <a:t>如何存储？</a:t>
            </a:r>
            <a:r>
              <a:rPr lang="en-US" altLang="zh-CN" sz="1600" dirty="0">
                <a:solidFill>
                  <a:srgbClr val="000000"/>
                </a:solidFill>
              </a:rPr>
              <a:t>11 22</a:t>
            </a:r>
            <a:r>
              <a:rPr lang="zh-CN" altLang="en-US" sz="1600" dirty="0">
                <a:solidFill>
                  <a:srgbClr val="000000"/>
                </a:solidFill>
              </a:rPr>
              <a:t>还是</a:t>
            </a:r>
            <a:r>
              <a:rPr lang="en-US" altLang="zh-CN" sz="1600" dirty="0">
                <a:solidFill>
                  <a:srgbClr val="000000"/>
                </a:solidFill>
              </a:rPr>
              <a:t>22 11</a:t>
            </a:r>
            <a:r>
              <a:rPr lang="zh-CN" altLang="en-US" sz="1600" dirty="0">
                <a:solidFill>
                  <a:srgbClr val="000000"/>
                </a:solidFill>
              </a:rPr>
              <a:t>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x0=((</a:t>
            </a:r>
            <a:r>
              <a:rPr lang="en-US" altLang="zh-CN" sz="1600" dirty="0">
                <a:solidFill>
                  <a:srgbClr val="C00000"/>
                </a:solidFill>
              </a:rPr>
              <a:t>char *</a:t>
            </a:r>
            <a:r>
              <a:rPr lang="en-US" altLang="zh-CN" sz="1600" dirty="0">
                <a:solidFill>
                  <a:srgbClr val="000000"/>
                </a:solidFill>
              </a:rPr>
              <a:t>)&amp;x)[0];   //</a:t>
            </a:r>
            <a:r>
              <a:rPr lang="zh-CN" altLang="en-US" sz="1600" dirty="0">
                <a:solidFill>
                  <a:srgbClr val="006600"/>
                </a:solidFill>
              </a:rPr>
              <a:t>低</a:t>
            </a:r>
            <a:r>
              <a:rPr lang="zh-CN" altLang="en-US" sz="1600" dirty="0">
                <a:solidFill>
                  <a:srgbClr val="000000"/>
                </a:solidFill>
              </a:rPr>
              <a:t>地址单元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强制类型转换</a:t>
            </a: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  </a:t>
            </a:r>
            <a:r>
              <a:rPr lang="en-US" altLang="zh-CN" sz="1600" dirty="0">
                <a:solidFill>
                  <a:srgbClr val="000000"/>
                </a:solidFill>
              </a:rPr>
              <a:t>x1=((char *)&amp;x)[1];   //</a:t>
            </a:r>
            <a:r>
              <a:rPr lang="zh-CN" altLang="en-US" sz="1600" dirty="0">
                <a:solidFill>
                  <a:srgbClr val="006600"/>
                </a:solidFill>
              </a:rPr>
              <a:t>高</a:t>
            </a:r>
            <a:r>
              <a:rPr lang="zh-CN" altLang="en-US" sz="1600" dirty="0">
                <a:solidFill>
                  <a:srgbClr val="000000"/>
                </a:solidFill>
              </a:rPr>
              <a:t>地址单元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// 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x0=0x22,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小端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x0=0x11,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大端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 </a:t>
            </a:r>
            <a:r>
              <a:rPr lang="en-US" altLang="zh-CN" sz="1600" dirty="0">
                <a:solidFill>
                  <a:srgbClr val="000000"/>
                </a:solidFill>
              </a:rPr>
              <a:t>if  (x0==0x22)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(“\n</a:t>
            </a:r>
            <a:r>
              <a:rPr lang="zh-CN" altLang="en-US" sz="1600" dirty="0">
                <a:solidFill>
                  <a:srgbClr val="000000"/>
                </a:solidFill>
              </a:rPr>
              <a:t>小端存储模式</a:t>
            </a:r>
            <a:r>
              <a:rPr lang="en-US" altLang="zh-CN" sz="1600" dirty="0">
                <a:solidFill>
                  <a:srgbClr val="000000"/>
                </a:solidFill>
              </a:rPr>
              <a:t>n”);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else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(“\n</a:t>
            </a:r>
            <a:r>
              <a:rPr lang="zh-CN" altLang="en-US" sz="1600" dirty="0">
                <a:solidFill>
                  <a:srgbClr val="000000"/>
                </a:solidFill>
              </a:rPr>
              <a:t>大端存储模式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void</a:t>
            </a:r>
            <a:r>
              <a:rPr lang="zh-CN" altLang="en-US" dirty="0"/>
              <a:t>指针类型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289109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 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标准中的“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指针类型，可用来指向一个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抽象的类型的数据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指针类型不能判断出指向对象的长度，不能参与指针运算；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指针类型可以实现一些涉及指针的通用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使用该操作时只需要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强制转换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成具体的指针类型就可以；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中的很多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标准（通用）函数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都是采用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实现的；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当使用该函数时，采用指针的</a:t>
            </a:r>
            <a:r>
              <a:rPr lang="zh-CN" altLang="en-US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强制类型转换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型指针转换成具体的数据类型指针即可；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118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>
                <a:solidFill>
                  <a:srgbClr val="7030A0"/>
                </a:solidFill>
              </a:rPr>
              <a:t>typedef</a:t>
            </a:r>
            <a:r>
              <a:rPr lang="zh-CN" altLang="en-US" dirty="0"/>
              <a:t>自定义数据类型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语言除了可以直接使用</a:t>
            </a:r>
            <a:r>
              <a:rPr lang="en-US" altLang="zh-CN" sz="2000" dirty="0"/>
              <a:t>C</a:t>
            </a:r>
            <a:r>
              <a:rPr lang="zh-CN" altLang="en-US" sz="2000" dirty="0"/>
              <a:t>提供的标准类型名</a:t>
            </a:r>
            <a:r>
              <a:rPr lang="en-US" altLang="zh-CN" sz="2000" dirty="0"/>
              <a:t>(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int</a:t>
            </a:r>
            <a:r>
              <a:rPr lang="zh-CN" altLang="en-US" sz="2000" dirty="0"/>
              <a:t>、</a:t>
            </a:r>
            <a:r>
              <a:rPr lang="en-US" altLang="zh-CN" sz="2000" dirty="0"/>
              <a:t>char</a:t>
            </a:r>
            <a:r>
              <a:rPr lang="zh-CN" altLang="en-US" sz="2000" dirty="0"/>
              <a:t>、</a:t>
            </a:r>
            <a:r>
              <a:rPr lang="en-US" altLang="zh-CN" sz="2000" dirty="0"/>
              <a:t>float</a:t>
            </a:r>
            <a:r>
              <a:rPr lang="zh-CN" altLang="en-US" sz="2000" dirty="0"/>
              <a:t>、</a:t>
            </a:r>
            <a:r>
              <a:rPr lang="en-US" altLang="zh-CN" sz="2000" dirty="0"/>
              <a:t>double</a:t>
            </a:r>
            <a:r>
              <a:rPr lang="zh-CN" altLang="en-US" sz="2000" dirty="0"/>
              <a:t>、</a:t>
            </a:r>
            <a:r>
              <a:rPr lang="en-US" altLang="zh-CN" sz="2000" dirty="0"/>
              <a:t>long</a:t>
            </a:r>
            <a:r>
              <a:rPr lang="zh-CN" altLang="en-US" sz="2000" dirty="0"/>
              <a:t>等</a:t>
            </a:r>
            <a:r>
              <a:rPr lang="en-US" altLang="zh-CN" sz="2000" dirty="0"/>
              <a:t>)</a:t>
            </a:r>
            <a:r>
              <a:rPr lang="zh-CN" altLang="en-US" sz="2000" dirty="0"/>
              <a:t>和自己声明的结构体、共用体、指针、枚举类型外；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还可以用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zh-CN" altLang="en-US" sz="2000" dirty="0" smtClean="0"/>
              <a:t>声明</a:t>
            </a:r>
            <a:r>
              <a:rPr lang="zh-CN" altLang="en-US" sz="2000" dirty="0">
                <a:solidFill>
                  <a:srgbClr val="C00000"/>
                </a:solidFill>
              </a:rPr>
              <a:t>一个类</a:t>
            </a:r>
            <a:r>
              <a:rPr lang="zh-CN" altLang="en-US" sz="2000" dirty="0" smtClean="0">
                <a:solidFill>
                  <a:srgbClr val="C00000"/>
                </a:solidFill>
              </a:rPr>
              <a:t>型</a:t>
            </a:r>
            <a:r>
              <a:rPr lang="zh-CN" altLang="en-US" sz="2000" dirty="0">
                <a:solidFill>
                  <a:srgbClr val="C00000"/>
                </a:solidFill>
              </a:rPr>
              <a:t>名</a:t>
            </a:r>
            <a:r>
              <a:rPr lang="zh-CN" altLang="en-US" sz="2000" dirty="0"/>
              <a:t>来</a:t>
            </a:r>
            <a:r>
              <a:rPr lang="zh-CN" altLang="en-US" sz="2000" dirty="0">
                <a:solidFill>
                  <a:srgbClr val="C00000"/>
                </a:solidFill>
              </a:rPr>
              <a:t>代替已有的类型名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可便于程序的通用性与移植性，简化程序的书写等；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但有可能降低程序的可读性；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注：</a:t>
            </a:r>
            <a:endParaRPr lang="en-US" altLang="zh-CN" sz="20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typedef</a:t>
            </a:r>
            <a:r>
              <a:rPr lang="zh-CN" altLang="en-US" sz="1800" b="1" dirty="0">
                <a:solidFill>
                  <a:srgbClr val="C00000"/>
                </a:solidFill>
              </a:rPr>
              <a:t>不能产生新的数据类型；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/>
              <a:t>只是将</a:t>
            </a:r>
            <a:r>
              <a:rPr lang="zh-CN" altLang="en-US" sz="1800" b="1" dirty="0">
                <a:solidFill>
                  <a:srgbClr val="006600"/>
                </a:solidFill>
              </a:rPr>
              <a:t>已有的数据类型</a:t>
            </a:r>
            <a:r>
              <a:rPr lang="zh-CN" altLang="en-US" sz="1800" dirty="0"/>
              <a:t>用不同的名字替代；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以</a:t>
            </a:r>
            <a:r>
              <a:rPr lang="zh-CN" altLang="en-US" sz="1800" dirty="0">
                <a:solidFill>
                  <a:srgbClr val="030DCD"/>
                </a:solidFill>
              </a:rPr>
              <a:t>便于程序的通用性与移植性，简化程序的书写等；</a:t>
            </a:r>
            <a:endParaRPr lang="en-US" altLang="zh-CN" sz="1800" dirty="0"/>
          </a:p>
          <a:p>
            <a:pPr marL="971550" lvl="1"/>
            <a:endParaRPr lang="en-US" altLang="zh-CN" sz="16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DCD"/>
              </a:solidFill>
            </a:endParaRPr>
          </a:p>
          <a:p>
            <a:pPr marL="1200150" lvl="2"/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9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typedef</a:t>
            </a:r>
            <a:r>
              <a:rPr lang="zh-CN" altLang="en-US" dirty="0"/>
              <a:t>自定义数据类型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便于程序的通用性与移植性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16</a:t>
            </a:r>
            <a:r>
              <a:rPr lang="zh-CN" altLang="en-US" sz="1800" dirty="0"/>
              <a:t>位环境下，系统为</a:t>
            </a:r>
            <a:r>
              <a:rPr lang="en-US" altLang="zh-CN" sz="1800" dirty="0"/>
              <a:t>int</a:t>
            </a:r>
            <a:r>
              <a:rPr lang="zh-CN" altLang="en-US" sz="1800" dirty="0"/>
              <a:t>分配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个字节，</a:t>
            </a:r>
            <a:r>
              <a:rPr lang="en-US" altLang="zh-CN" sz="1800" dirty="0"/>
              <a:t>short</a:t>
            </a:r>
            <a:r>
              <a:rPr lang="zh-CN" altLang="en-US" sz="1800" dirty="0"/>
              <a:t>也是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32</a:t>
            </a:r>
            <a:r>
              <a:rPr lang="zh-CN" altLang="en-US" sz="1800" dirty="0"/>
              <a:t>位环境下，系统为</a:t>
            </a:r>
            <a:r>
              <a:rPr lang="en-US" altLang="zh-CN" sz="1800" dirty="0"/>
              <a:t>int</a:t>
            </a:r>
            <a:r>
              <a:rPr lang="zh-CN" altLang="en-US" sz="1800" dirty="0"/>
              <a:t>分配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个字节，</a:t>
            </a:r>
            <a:r>
              <a:rPr lang="en-US" altLang="zh-CN" sz="1800" dirty="0"/>
              <a:t>short</a:t>
            </a:r>
            <a:r>
              <a:rPr lang="zh-CN" altLang="en-US" sz="1800" dirty="0"/>
              <a:t>分配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</a:t>
            </a:r>
            <a:r>
              <a:rPr lang="en-US" altLang="zh-CN" sz="2000" dirty="0"/>
              <a:t>16</a:t>
            </a:r>
            <a:r>
              <a:rPr lang="zh-CN" altLang="en-US" sz="2000" dirty="0"/>
              <a:t>位环境中</a:t>
            </a:r>
            <a:endParaRPr lang="en-US" altLang="zh-CN" sz="2000" dirty="0"/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</a:rPr>
              <a:t>typedef  int  </a:t>
            </a:r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b="1" dirty="0">
                <a:solidFill>
                  <a:srgbClr val="006600"/>
                </a:solidFill>
              </a:rPr>
              <a:t>;    </a:t>
            </a:r>
            <a:r>
              <a:rPr lang="en-US" altLang="zh-CN" sz="1800" dirty="0"/>
              <a:t>//</a:t>
            </a:r>
            <a:r>
              <a:rPr lang="zh-CN" altLang="en-US" sz="1800" dirty="0"/>
              <a:t>程序中可使用</a:t>
            </a:r>
            <a:r>
              <a:rPr lang="en-US" altLang="zh-CN" sz="1800" dirty="0">
                <a:solidFill>
                  <a:srgbClr val="030DCD"/>
                </a:solidFill>
              </a:rPr>
              <a:t>_int</a:t>
            </a:r>
            <a:r>
              <a:rPr lang="zh-CN" altLang="en-US" sz="1800" dirty="0"/>
              <a:t>定义整型变量；</a:t>
            </a:r>
            <a:endParaRPr lang="en-US" altLang="zh-CN" sz="18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b="1" dirty="0">
                <a:solidFill>
                  <a:srgbClr val="030DCD"/>
                </a:solidFill>
              </a:rPr>
              <a:t>a=4,b=5;   //</a:t>
            </a:r>
            <a:r>
              <a:rPr lang="zh-CN" altLang="en-US" sz="1800" b="1" dirty="0">
                <a:solidFill>
                  <a:srgbClr val="030DCD"/>
                </a:solidFill>
              </a:rPr>
              <a:t>相当于</a:t>
            </a:r>
            <a:r>
              <a:rPr lang="en-US" altLang="zh-CN" sz="1800" b="1" dirty="0">
                <a:solidFill>
                  <a:srgbClr val="030DCD"/>
                </a:solidFill>
              </a:rPr>
              <a:t>int a=4,b=5;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en-US" altLang="zh-CN" sz="1800" b="1" dirty="0" err="1">
                <a:solidFill>
                  <a:srgbClr val="006600"/>
                </a:solidFill>
              </a:rPr>
              <a:t>a,b</a:t>
            </a:r>
            <a:r>
              <a:rPr lang="zh-CN" altLang="en-US" sz="1800" b="1" dirty="0">
                <a:solidFill>
                  <a:srgbClr val="006600"/>
                </a:solidFill>
              </a:rPr>
              <a:t>均分配</a:t>
            </a:r>
            <a:r>
              <a:rPr lang="en-US" altLang="zh-CN" sz="1800" b="1" dirty="0">
                <a:solidFill>
                  <a:srgbClr val="006600"/>
                </a:solidFill>
              </a:rPr>
              <a:t>2</a:t>
            </a:r>
            <a:r>
              <a:rPr lang="zh-CN" altLang="en-US" sz="1800" b="1" dirty="0">
                <a:solidFill>
                  <a:srgbClr val="006600"/>
                </a:solidFill>
              </a:rPr>
              <a:t>字节内存空间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若将在</a:t>
            </a:r>
            <a:r>
              <a:rPr lang="en-US" altLang="zh-CN" sz="2000" dirty="0">
                <a:solidFill>
                  <a:srgbClr val="030DCD"/>
                </a:solidFill>
              </a:rPr>
              <a:t>16</a:t>
            </a:r>
            <a:r>
              <a:rPr lang="zh-CN" altLang="en-US" sz="2000" dirty="0">
                <a:solidFill>
                  <a:srgbClr val="030DCD"/>
                </a:solidFill>
              </a:rPr>
              <a:t>位环境下编写的程序移植到</a:t>
            </a:r>
            <a:r>
              <a:rPr lang="en-US" altLang="zh-CN" sz="2000" dirty="0">
                <a:solidFill>
                  <a:srgbClr val="030DCD"/>
                </a:solidFill>
              </a:rPr>
              <a:t>32</a:t>
            </a:r>
            <a:r>
              <a:rPr lang="zh-CN" altLang="en-US" sz="2000" dirty="0">
                <a:solidFill>
                  <a:srgbClr val="030DCD"/>
                </a:solidFill>
              </a:rPr>
              <a:t>环境下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32</a:t>
            </a:r>
            <a:r>
              <a:rPr lang="zh-CN" altLang="en-US" sz="1800" dirty="0"/>
              <a:t>位环境中，在</a:t>
            </a:r>
            <a:r>
              <a:rPr lang="en-US" altLang="zh-CN" sz="1800" dirty="0"/>
              <a:t>16</a:t>
            </a:r>
            <a:r>
              <a:rPr lang="zh-CN" altLang="en-US" sz="1800" dirty="0"/>
              <a:t>位程序中将</a:t>
            </a:r>
            <a:r>
              <a:rPr lang="en-US" altLang="zh-CN" sz="1800" b="1" dirty="0">
                <a:solidFill>
                  <a:srgbClr val="006600"/>
                </a:solidFill>
              </a:rPr>
              <a:t> typedef  int  </a:t>
            </a:r>
            <a:r>
              <a:rPr lang="en-US" altLang="zh-CN" sz="1800" b="1" dirty="0">
                <a:solidFill>
                  <a:srgbClr val="C00000"/>
                </a:solidFill>
              </a:rPr>
              <a:t>_int  </a:t>
            </a:r>
            <a:r>
              <a:rPr lang="zh-CN" altLang="en-US" sz="1800" dirty="0"/>
              <a:t>修改为</a:t>
            </a:r>
            <a:endParaRPr lang="en-US" altLang="zh-CN" sz="18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typedef  short  </a:t>
            </a:r>
            <a:r>
              <a:rPr lang="en-US" altLang="zh-CN" sz="1800" b="1" dirty="0">
                <a:solidFill>
                  <a:srgbClr val="006600"/>
                </a:solidFill>
              </a:rPr>
              <a:t>_int </a:t>
            </a:r>
            <a:r>
              <a:rPr lang="en-US" altLang="zh-CN" sz="1800" b="1" dirty="0">
                <a:solidFill>
                  <a:srgbClr val="C00000"/>
                </a:solidFill>
              </a:rPr>
              <a:t>;  </a:t>
            </a:r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dirty="0">
                <a:solidFill>
                  <a:srgbClr val="006600"/>
                </a:solidFill>
              </a:rPr>
              <a:t>a=4,b=5;   //</a:t>
            </a:r>
            <a:r>
              <a:rPr lang="zh-CN" altLang="en-US" sz="1800" b="1" dirty="0">
                <a:solidFill>
                  <a:srgbClr val="030DCD"/>
                </a:solidFill>
              </a:rPr>
              <a:t>还是声明为</a:t>
            </a:r>
            <a:r>
              <a:rPr lang="en-US" altLang="zh-CN" sz="1800" b="1" dirty="0">
                <a:solidFill>
                  <a:srgbClr val="030DCD"/>
                </a:solidFill>
              </a:rPr>
              <a:t>_int</a:t>
            </a:r>
            <a:r>
              <a:rPr lang="zh-CN" altLang="en-US" sz="1800" b="1" dirty="0">
                <a:solidFill>
                  <a:srgbClr val="030DCD"/>
                </a:solidFill>
              </a:rPr>
              <a:t>类型</a:t>
            </a:r>
            <a:r>
              <a:rPr lang="zh-CN" altLang="en-US" sz="1800" dirty="0">
                <a:solidFill>
                  <a:srgbClr val="006600"/>
                </a:solidFill>
              </a:rPr>
              <a:t>，但相当于</a:t>
            </a:r>
            <a:r>
              <a:rPr lang="en-US" altLang="zh-CN" sz="1800" dirty="0">
                <a:solidFill>
                  <a:srgbClr val="006600"/>
                </a:solidFill>
              </a:rPr>
              <a:t>short a=4,b=5;  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7030A0"/>
                </a:solidFill>
              </a:rPr>
              <a:t>其它代码不需修改，</a:t>
            </a:r>
            <a:r>
              <a:rPr lang="zh-CN" altLang="en-US" sz="1800" b="1" dirty="0">
                <a:solidFill>
                  <a:srgbClr val="030DCD"/>
                </a:solidFill>
              </a:rPr>
              <a:t>系统仍然为</a:t>
            </a:r>
            <a:r>
              <a:rPr lang="en-US" altLang="zh-CN" sz="1800" b="1" dirty="0" err="1">
                <a:solidFill>
                  <a:srgbClr val="030DCD"/>
                </a:solidFill>
              </a:rPr>
              <a:t>a,b</a:t>
            </a:r>
            <a:r>
              <a:rPr lang="zh-CN" altLang="en-US" sz="1800" b="1" dirty="0">
                <a:solidFill>
                  <a:srgbClr val="030DCD"/>
                </a:solidFill>
              </a:rPr>
              <a:t>分配</a:t>
            </a:r>
            <a:r>
              <a:rPr lang="en-US" altLang="zh-CN" sz="1800" b="1" dirty="0">
                <a:solidFill>
                  <a:srgbClr val="030DCD"/>
                </a:solidFill>
              </a:rPr>
              <a:t>2</a:t>
            </a:r>
            <a:r>
              <a:rPr lang="zh-CN" altLang="en-US" sz="1800" b="1" dirty="0">
                <a:solidFill>
                  <a:srgbClr val="030DCD"/>
                </a:solidFill>
              </a:rPr>
              <a:t>字节的内存空间；</a:t>
            </a:r>
            <a:endParaRPr lang="en-US" altLang="zh-CN" sz="1800" b="1" dirty="0">
              <a:solidFill>
                <a:srgbClr val="030DCD"/>
              </a:solidFill>
            </a:endParaRPr>
          </a:p>
          <a:p>
            <a:pPr marL="971550" lvl="1"/>
            <a:endParaRPr lang="en-US" altLang="zh-CN" dirty="0"/>
          </a:p>
          <a:p>
            <a:pPr marL="1200150" lvl="2"/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2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定义无</a:t>
            </a:r>
            <a:r>
              <a:rPr lang="zh-CN" altLang="en-US" dirty="0" smtClean="0"/>
              <a:t>符号长长整型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先按定义变量的方法写出定义体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如：</a:t>
            </a:r>
            <a:r>
              <a:rPr lang="en-US" altLang="zh-CN" sz="1800" dirty="0">
                <a:solidFill>
                  <a:srgbClr val="7030A0"/>
                </a:solidFill>
              </a:rPr>
              <a:t>unsigned </a:t>
            </a:r>
            <a:r>
              <a:rPr lang="en-US" altLang="zh-CN" sz="1800" dirty="0" smtClean="0">
                <a:solidFill>
                  <a:srgbClr val="7030A0"/>
                </a:solidFill>
              </a:rPr>
              <a:t>long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long</a:t>
            </a:r>
            <a:r>
              <a:rPr lang="en-US" altLang="zh-CN" sz="1800" dirty="0" smtClean="0">
                <a:solidFill>
                  <a:srgbClr val="7030A0"/>
                </a:solidFill>
              </a:rPr>
              <a:t>  a</a:t>
            </a:r>
            <a:r>
              <a:rPr lang="en-US" altLang="zh-CN" sz="1800" dirty="0" smtClean="0">
                <a:solidFill>
                  <a:srgbClr val="030DCD"/>
                </a:solidFill>
              </a:rPr>
              <a:t>;      </a:t>
            </a:r>
            <a:r>
              <a:rPr lang="en-US" altLang="zh-CN" sz="1800" dirty="0" smtClean="0">
                <a:solidFill>
                  <a:srgbClr val="C00000"/>
                </a:solidFill>
              </a:rPr>
              <a:t>//unsigned long 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long</a:t>
            </a:r>
            <a:r>
              <a:rPr lang="en-US" altLang="zh-CN" sz="1800" dirty="0" smtClean="0">
                <a:solidFill>
                  <a:srgbClr val="C00000"/>
                </a:solidFill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</a:rPr>
              <a:t>太长，想使用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ull</a:t>
            </a:r>
            <a:r>
              <a:rPr lang="zh-CN" altLang="en-US" sz="1800" dirty="0" smtClean="0">
                <a:solidFill>
                  <a:srgbClr val="C00000"/>
                </a:solidFill>
              </a:rPr>
              <a:t>替代</a:t>
            </a:r>
            <a:endParaRPr lang="zh-CN" altLang="en-US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将变量名换成新类型名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如：</a:t>
            </a:r>
            <a:r>
              <a:rPr lang="zh-CN" altLang="en-US" sz="1800" dirty="0" smtClean="0"/>
              <a:t>将变量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换</a:t>
            </a:r>
            <a:r>
              <a:rPr lang="zh-CN" altLang="en-US" sz="1800" dirty="0"/>
              <a:t>成要定义的类型，</a:t>
            </a:r>
            <a:r>
              <a:rPr lang="zh-CN" altLang="en-US" sz="1800" dirty="0" smtClean="0"/>
              <a:t>如</a:t>
            </a:r>
            <a:r>
              <a:rPr lang="en-US" altLang="zh-CN" sz="1800" dirty="0" err="1" smtClean="0">
                <a:solidFill>
                  <a:srgbClr val="0000CC"/>
                </a:solidFill>
              </a:rPr>
              <a:t>ull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即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>
                <a:solidFill>
                  <a:srgbClr val="7030A0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</a:t>
            </a:r>
            <a:r>
              <a:rPr lang="zh-CN" altLang="en-US" sz="2000" dirty="0" smtClean="0"/>
              <a:t>名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ull</a:t>
            </a:r>
            <a:r>
              <a:rPr lang="zh-CN" altLang="en-US" sz="2000" dirty="0" smtClean="0"/>
              <a:t>作为</a:t>
            </a:r>
            <a:r>
              <a:rPr lang="zh-CN" altLang="en-US" sz="2000" dirty="0"/>
              <a:t>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 err="1" smtClean="0">
                <a:solidFill>
                  <a:srgbClr val="7030A0"/>
                </a:solidFill>
              </a:rPr>
              <a:t>ull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a;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等同于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 smtClean="0">
                <a:solidFill>
                  <a:srgbClr val="FF0000"/>
                </a:solidFill>
              </a:rPr>
              <a:t>typedef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>
                <a:solidFill>
                  <a:srgbClr val="7030A0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7030A0"/>
                </a:solidFill>
              </a:rPr>
              <a:t>ull</a:t>
            </a:r>
            <a:r>
              <a:rPr lang="en-US" altLang="zh-CN" sz="1800" dirty="0"/>
              <a:t> a;   //</a:t>
            </a:r>
            <a:r>
              <a:rPr lang="zh-CN" altLang="en-US" sz="1800" dirty="0"/>
              <a:t>等同于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a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4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 err="1"/>
              <a:t>typedef</a:t>
            </a:r>
            <a:r>
              <a:rPr lang="zh-CN" altLang="en-US" dirty="0"/>
              <a:t>定义类型的方法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先按定义变量的方法写出定义体</a:t>
            </a:r>
            <a:endParaRPr lang="en-US" altLang="zh-CN" sz="2000" b="1" dirty="0"/>
          </a:p>
          <a:p>
            <a:pPr marL="971550" lvl="1"/>
            <a:r>
              <a:rPr lang="zh-CN" altLang="en-US" sz="1800" dirty="0"/>
              <a:t>如：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DCD"/>
                </a:solidFill>
              </a:rPr>
              <a:t>a</a:t>
            </a:r>
            <a:r>
              <a:rPr lang="en-US" altLang="zh-CN" sz="1800" dirty="0" smtClean="0">
                <a:solidFill>
                  <a:srgbClr val="030DCD"/>
                </a:solidFill>
              </a:rPr>
              <a:t>; </a:t>
            </a:r>
            <a:endParaRPr lang="zh-CN" altLang="en-US" sz="18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将</a:t>
            </a:r>
            <a:r>
              <a:rPr lang="zh-CN" altLang="en-US" sz="2000" b="1" dirty="0">
                <a:solidFill>
                  <a:srgbClr val="C00000"/>
                </a:solidFill>
              </a:rPr>
              <a:t>变量名</a:t>
            </a:r>
            <a:r>
              <a:rPr lang="zh-CN" altLang="en-US" sz="2000" b="1" dirty="0"/>
              <a:t>换</a:t>
            </a:r>
            <a:r>
              <a:rPr lang="zh-CN" altLang="en-US" sz="2000" b="1" dirty="0" smtClean="0"/>
              <a:t>成要定义的类型符号名</a:t>
            </a:r>
            <a:endParaRPr lang="en-US" altLang="zh-CN" sz="2000" b="1" dirty="0"/>
          </a:p>
          <a:p>
            <a:pPr marL="971550" lvl="1"/>
            <a:r>
              <a:rPr lang="zh-CN" altLang="en-US" sz="1800" dirty="0"/>
              <a:t>如：</a:t>
            </a:r>
            <a:r>
              <a:rPr lang="zh-CN" altLang="en-US" sz="1800" dirty="0" smtClean="0"/>
              <a:t>将变量</a:t>
            </a:r>
            <a:r>
              <a:rPr lang="en-US" altLang="zh-CN" sz="1800" dirty="0" smtClean="0"/>
              <a:t>a </a:t>
            </a:r>
            <a:r>
              <a:rPr lang="zh-CN" altLang="en-US" sz="1800" dirty="0"/>
              <a:t>换成 要定义的类型，如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zh-CN" altLang="en-US" sz="1800" dirty="0"/>
              <a:t>，即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DCD"/>
                </a:solidFill>
              </a:rPr>
              <a:t> 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sz="1800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 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</a:t>
            </a:r>
            <a:r>
              <a:rPr lang="zh-CN" altLang="en-US" sz="2000" dirty="0" smtClean="0"/>
              <a:t>用自定义的类型</a:t>
            </a:r>
            <a:r>
              <a:rPr lang="zh-CN" altLang="en-US" sz="2000" dirty="0"/>
              <a:t>名</a:t>
            </a:r>
            <a:r>
              <a:rPr lang="en-US" altLang="zh-CN" sz="2000" dirty="0">
                <a:solidFill>
                  <a:srgbClr val="030DCD"/>
                </a:solidFill>
              </a:rPr>
              <a:t>_</a:t>
            </a:r>
            <a:r>
              <a:rPr lang="en-US" altLang="zh-CN" sz="2000" dirty="0" err="1">
                <a:solidFill>
                  <a:srgbClr val="030DCD"/>
                </a:solidFill>
              </a:rPr>
              <a:t>int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 a;   //</a:t>
            </a:r>
            <a:r>
              <a:rPr lang="zh-CN" altLang="en-US" sz="1800" dirty="0"/>
              <a:t>与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a</a:t>
            </a:r>
            <a:r>
              <a:rPr lang="zh-CN" altLang="en-US" sz="1800" dirty="0"/>
              <a:t>等价；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 smtClean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 </a:t>
            </a:r>
            <a:endParaRPr lang="en-US" altLang="zh-CN" sz="1800" dirty="0" smtClean="0"/>
          </a:p>
          <a:p>
            <a:pPr marL="971550" lvl="1"/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 a</a:t>
            </a:r>
            <a:r>
              <a:rPr lang="en-US" altLang="zh-CN" sz="1800" dirty="0" smtClean="0"/>
              <a:t>;   //</a:t>
            </a:r>
            <a:r>
              <a:rPr lang="zh-CN" altLang="en-US" sz="1800" dirty="0" smtClean="0"/>
              <a:t>等同于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a;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5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定义长长整型类型</a:t>
            </a:r>
            <a:r>
              <a:rPr lang="en-US" altLang="zh-CN" dirty="0" err="1">
                <a:solidFill>
                  <a:srgbClr val="0000CC"/>
                </a:solidFill>
              </a:rPr>
              <a:t>LLint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6600"/>
                </a:solidFill>
              </a:rPr>
              <a:t>希望用</a:t>
            </a:r>
            <a:r>
              <a:rPr lang="en-US" altLang="zh-CN" sz="2000" b="1" dirty="0" smtClean="0">
                <a:solidFill>
                  <a:srgbClr val="FF6600"/>
                </a:solidFill>
              </a:rPr>
              <a:t> </a:t>
            </a:r>
            <a:r>
              <a:rPr lang="en-US" altLang="zh-CN" sz="2000" b="1" dirty="0" err="1">
                <a:solidFill>
                  <a:srgbClr val="FF6600"/>
                </a:solidFill>
              </a:rPr>
              <a:t>LLint</a:t>
            </a:r>
            <a:r>
              <a:rPr lang="en-US" altLang="zh-CN" sz="2000" b="1" dirty="0">
                <a:solidFill>
                  <a:srgbClr val="FF6600"/>
                </a:solidFill>
              </a:rPr>
              <a:t> </a:t>
            </a:r>
            <a:r>
              <a:rPr lang="zh-CN" altLang="en-US" sz="2000" b="1" dirty="0">
                <a:solidFill>
                  <a:srgbClr val="FF6600"/>
                </a:solidFill>
              </a:rPr>
              <a:t>替代</a:t>
            </a:r>
            <a:r>
              <a:rPr lang="en-US" altLang="zh-CN" sz="2000" b="1" dirty="0">
                <a:solidFill>
                  <a:srgbClr val="FF6600"/>
                </a:solidFill>
              </a:rPr>
              <a:t> long </a:t>
            </a:r>
            <a:r>
              <a:rPr lang="en-US" altLang="zh-CN" sz="2000" b="1" dirty="0" err="1">
                <a:solidFill>
                  <a:srgbClr val="FF6600"/>
                </a:solidFill>
              </a:rPr>
              <a:t>long</a:t>
            </a:r>
            <a:endParaRPr lang="en-US" altLang="zh-CN" sz="2000" dirty="0" smtClean="0">
              <a:solidFill>
                <a:srgbClr val="FF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先</a:t>
            </a:r>
            <a:r>
              <a:rPr lang="zh-CN" altLang="en-US" sz="2000" dirty="0"/>
              <a:t>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</a:t>
            </a:r>
            <a:r>
              <a:rPr lang="zh-CN" altLang="en-US" sz="1800" dirty="0" smtClean="0"/>
              <a:t>：</a:t>
            </a:r>
            <a:r>
              <a:rPr lang="en-US" altLang="zh-CN" sz="1800" dirty="0" smtClean="0">
                <a:solidFill>
                  <a:srgbClr val="7030A0"/>
                </a:solidFill>
              </a:rPr>
              <a:t>long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long</a:t>
            </a:r>
            <a:r>
              <a:rPr lang="en-US" altLang="zh-CN" sz="1800" dirty="0" smtClean="0">
                <a:solidFill>
                  <a:srgbClr val="7030A0"/>
                </a:solidFill>
              </a:rPr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a</a:t>
            </a:r>
            <a:r>
              <a:rPr lang="en-US" altLang="zh-CN" sz="1800" dirty="0" smtClean="0">
                <a:solidFill>
                  <a:srgbClr val="030DCD"/>
                </a:solidFill>
              </a:rPr>
              <a:t>; </a:t>
            </a:r>
            <a:endParaRPr lang="zh-CN" altLang="en-US" sz="1800" dirty="0" smtClean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将变量名换成新类型名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如</a:t>
            </a:r>
            <a:r>
              <a:rPr lang="zh-CN" altLang="en-US" sz="1800"/>
              <a:t>：</a:t>
            </a:r>
            <a:r>
              <a:rPr lang="zh-CN" altLang="en-US" sz="1800" smtClean="0"/>
              <a:t>将变量</a:t>
            </a:r>
            <a:r>
              <a:rPr lang="en-US" altLang="zh-CN" sz="1800" smtClean="0"/>
              <a:t>a </a:t>
            </a:r>
            <a:r>
              <a:rPr lang="zh-CN" altLang="en-US" sz="1800" dirty="0"/>
              <a:t>换成 要定义的类型，如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即</a:t>
            </a:r>
            <a:r>
              <a:rPr lang="en-US" altLang="zh-CN" sz="1800" dirty="0" smtClean="0"/>
              <a:t>long </a:t>
            </a:r>
            <a:r>
              <a:rPr lang="en-US" altLang="zh-CN" sz="1800" dirty="0" err="1" smtClean="0"/>
              <a:t>long</a:t>
            </a:r>
            <a:r>
              <a:rPr lang="en-US" altLang="zh-CN" sz="1800" dirty="0" smtClean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sz="1800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long </a:t>
            </a:r>
            <a:r>
              <a:rPr lang="en-US" altLang="zh-CN" sz="1800" dirty="0" err="1" smtClean="0"/>
              <a:t>long</a:t>
            </a:r>
            <a:r>
              <a:rPr lang="en-US" altLang="zh-CN" sz="1800" dirty="0" smtClean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 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然后可以用新类型名</a:t>
            </a:r>
            <a:r>
              <a:rPr lang="en-US" altLang="zh-CN" sz="2000" dirty="0" err="1">
                <a:solidFill>
                  <a:srgbClr val="0000CC"/>
                </a:solidFill>
              </a:rPr>
              <a:t>LLint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a;   //</a:t>
            </a:r>
            <a:r>
              <a:rPr lang="zh-CN" altLang="en-US" sz="1800" dirty="0"/>
              <a:t>与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</a:t>
            </a:r>
            <a:r>
              <a:rPr lang="zh-CN" altLang="en-US" sz="1800" dirty="0"/>
              <a:t>等价</a:t>
            </a:r>
            <a:r>
              <a:rPr lang="zh-CN" altLang="en-US" sz="1800" dirty="0" smtClean="0"/>
              <a:t>；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a; </a:t>
            </a:r>
            <a:r>
              <a:rPr lang="en-US" altLang="zh-CN" sz="1800" dirty="0" smtClean="0"/>
              <a:t> //</a:t>
            </a:r>
            <a:r>
              <a:rPr lang="zh-CN" altLang="en-US" sz="1800" dirty="0"/>
              <a:t>等同于 </a:t>
            </a:r>
            <a:r>
              <a:rPr lang="en-US" altLang="zh-CN" sz="1800" dirty="0">
                <a:solidFill>
                  <a:srgbClr val="7030A0"/>
                </a:solidFill>
              </a:rPr>
              <a:t>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smtClean="0"/>
              <a:t>a</a:t>
            </a:r>
            <a:r>
              <a:rPr lang="en-US" altLang="zh-CN" sz="18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4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定义无符号字符型类型</a:t>
            </a:r>
            <a:r>
              <a:rPr lang="en-US" altLang="zh-CN" dirty="0" err="1"/>
              <a:t>uchar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先按定义变量的方法写出定义体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dirty="0"/>
              <a:t>如：</a:t>
            </a:r>
            <a:r>
              <a:rPr lang="en-US" altLang="zh-CN" dirty="0">
                <a:solidFill>
                  <a:srgbClr val="7030A0"/>
                </a:solidFill>
              </a:rPr>
              <a:t>unsigned char  </a:t>
            </a:r>
            <a:r>
              <a:rPr lang="en-US" altLang="zh-CN" dirty="0">
                <a:solidFill>
                  <a:srgbClr val="030DCD"/>
                </a:solidFill>
              </a:rPr>
              <a:t>c</a:t>
            </a:r>
            <a:r>
              <a:rPr lang="en-US" altLang="zh-CN" dirty="0" smtClean="0">
                <a:solidFill>
                  <a:srgbClr val="030DCD"/>
                </a:solidFill>
              </a:rPr>
              <a:t>; </a:t>
            </a:r>
            <a:r>
              <a:rPr lang="en-US" altLang="zh-CN" b="1" dirty="0">
                <a:solidFill>
                  <a:srgbClr val="C00000"/>
                </a:solidFill>
              </a:rPr>
              <a:t>//</a:t>
            </a:r>
            <a:r>
              <a:rPr lang="zh-CN" altLang="en-US" b="1" dirty="0" smtClean="0">
                <a:solidFill>
                  <a:srgbClr val="C00000"/>
                </a:solidFill>
              </a:rPr>
              <a:t>用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uchar</a:t>
            </a: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</a:rPr>
              <a:t>替代 </a:t>
            </a:r>
            <a:r>
              <a:rPr lang="en-US" altLang="zh-CN" dirty="0" smtClean="0">
                <a:solidFill>
                  <a:srgbClr val="7030A0"/>
                </a:solidFill>
              </a:rPr>
              <a:t>unsigned </a:t>
            </a:r>
            <a:r>
              <a:rPr lang="en-US" altLang="zh-CN" dirty="0">
                <a:solidFill>
                  <a:srgbClr val="7030A0"/>
                </a:solidFill>
              </a:rPr>
              <a:t>char </a:t>
            </a:r>
            <a:endParaRPr lang="zh-CN" altLang="en-US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将变量名换成新类型名</a:t>
            </a:r>
            <a:endParaRPr lang="en-US" altLang="zh-CN" sz="2000" dirty="0"/>
          </a:p>
          <a:p>
            <a:pPr marL="971550" lvl="1"/>
            <a:r>
              <a:rPr lang="zh-CN" altLang="en-US" dirty="0"/>
              <a:t>如：将</a:t>
            </a:r>
            <a:r>
              <a:rPr lang="en-US" altLang="zh-CN" dirty="0"/>
              <a:t>c</a:t>
            </a:r>
            <a:r>
              <a:rPr lang="zh-CN" altLang="en-US" dirty="0"/>
              <a:t>换成要定义的类型，如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 </a:t>
            </a:r>
            <a:r>
              <a:rPr lang="zh-CN" altLang="en-US" dirty="0"/>
              <a:t>，即</a:t>
            </a:r>
            <a:r>
              <a:rPr lang="en-US" altLang="zh-CN" dirty="0"/>
              <a:t> unsigned char 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;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typedef</a:t>
            </a:r>
            <a:r>
              <a:rPr lang="en-US" altLang="zh-CN" dirty="0"/>
              <a:t> unsigned char 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;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然后可以用新类型名</a:t>
            </a:r>
            <a:r>
              <a:rPr lang="en-US" altLang="zh-CN" sz="2000" dirty="0" err="1">
                <a:solidFill>
                  <a:srgbClr val="0000CC"/>
                </a:solidFill>
              </a:rPr>
              <a:t>uchar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 c;   //</a:t>
            </a:r>
            <a:r>
              <a:rPr lang="zh-CN" altLang="en-US" dirty="0"/>
              <a:t>与</a:t>
            </a:r>
            <a:r>
              <a:rPr lang="en-US" altLang="zh-CN" dirty="0"/>
              <a:t> unsigned char c</a:t>
            </a:r>
            <a:r>
              <a:rPr lang="zh-CN" altLang="en-US" dirty="0"/>
              <a:t>等价；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 smtClean="0">
                <a:solidFill>
                  <a:srgbClr val="FF0000"/>
                </a:solidFill>
              </a:rPr>
              <a:t>typedef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uchar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uchar</a:t>
            </a:r>
            <a:r>
              <a:rPr lang="en-US" altLang="zh-CN" sz="1800" dirty="0"/>
              <a:t> c</a:t>
            </a:r>
            <a:r>
              <a:rPr lang="en-US" altLang="zh-CN" sz="1800" dirty="0" smtClean="0"/>
              <a:t>;  </a:t>
            </a:r>
            <a:r>
              <a:rPr lang="en-US" altLang="zh-CN" sz="1800" dirty="0"/>
              <a:t>//</a:t>
            </a:r>
            <a:r>
              <a:rPr lang="zh-CN" altLang="en-US" sz="1800" dirty="0"/>
              <a:t>等同于 </a:t>
            </a:r>
            <a:r>
              <a:rPr lang="en-US" altLang="zh-CN" sz="1800" dirty="0">
                <a:solidFill>
                  <a:srgbClr val="7030A0"/>
                </a:solidFill>
              </a:rPr>
              <a:t>unsigned char  </a:t>
            </a:r>
            <a:r>
              <a:rPr lang="en-US" altLang="zh-CN" sz="1800" dirty="0" smtClean="0">
                <a:solidFill>
                  <a:srgbClr val="030DCD"/>
                </a:solidFill>
              </a:rPr>
              <a:t>c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986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数据类型  </a:t>
            </a:r>
            <a:r>
              <a:rPr lang="en-US" altLang="zh-CN" dirty="0" err="1" smtClean="0">
                <a:solidFill>
                  <a:srgbClr val="0303DF"/>
                </a:solidFill>
              </a:rPr>
              <a:t>size_t</a:t>
            </a:r>
            <a:r>
              <a:rPr lang="zh-CN" altLang="en-US" dirty="0">
                <a:solidFill>
                  <a:srgbClr val="0303DF"/>
                </a:solidFill>
              </a:rPr>
              <a:t> </a:t>
            </a:r>
            <a:r>
              <a:rPr lang="zh-CN" altLang="en-US" dirty="0" smtClean="0">
                <a:solidFill>
                  <a:srgbClr val="0303DF"/>
                </a:solidFill>
              </a:rPr>
              <a:t> </a:t>
            </a:r>
            <a:r>
              <a:rPr lang="en-US" altLang="zh-CN" dirty="0"/>
              <a:t>&amp; </a:t>
            </a:r>
            <a:r>
              <a:rPr lang="en-US" altLang="zh-CN" dirty="0" err="1" smtClean="0">
                <a:solidFill>
                  <a:srgbClr val="0303DF"/>
                </a:solidFill>
              </a:rPr>
              <a:t>ssize_t</a:t>
            </a:r>
            <a:endParaRPr lang="zh-CN" altLang="en-US" dirty="0">
              <a:solidFill>
                <a:srgbClr val="0303D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475345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头文件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….\Dev-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\MinGW64\x86_64-w64-mingw32\include\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mingw.h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中，有如下的类型定义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#ifdef _WIN64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__MINGW_EXTENSION </a:t>
            </a:r>
            <a:r>
              <a:rPr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__int64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#else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int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#endif /* _WIN64 */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位编译器中，</a:t>
            </a:r>
            <a:r>
              <a:rPr lang="en-US" altLang="zh-CN" sz="2000" dirty="0">
                <a:solidFill>
                  <a:srgbClr val="0303DF"/>
                </a:solidFill>
              </a:rPr>
              <a:t> 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的类型是</a:t>
            </a:r>
            <a:r>
              <a:rPr lang="en-US" altLang="zh-CN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2000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字节）</a:t>
            </a: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位编译器中，</a:t>
            </a:r>
            <a:r>
              <a:rPr lang="en-US" altLang="zh-CN" sz="2000" dirty="0">
                <a:solidFill>
                  <a:srgbClr val="0303DF"/>
                </a:solidFill>
              </a:rPr>
              <a:t> 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的类型是</a:t>
            </a:r>
            <a:r>
              <a:rPr lang="en-US" altLang="zh-CN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int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</a:t>
            </a: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类似地，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ssize_t</a:t>
            </a:r>
            <a:r>
              <a:rPr lang="zh-CN" altLang="en-US" sz="2000" dirty="0" smtClean="0">
                <a:solidFill>
                  <a:srgbClr val="0303DF"/>
                </a:solidFill>
              </a:rPr>
              <a:t>是有符号数，是</a:t>
            </a:r>
            <a:r>
              <a:rPr lang="en-US" altLang="zh-CN" sz="2000" dirty="0" smtClean="0">
                <a:solidFill>
                  <a:srgbClr val="0303DF"/>
                </a:solidFill>
              </a:rPr>
              <a:t>long 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long</a:t>
            </a:r>
            <a:r>
              <a:rPr lang="en-US" altLang="zh-CN" sz="2000" dirty="0" smtClean="0">
                <a:solidFill>
                  <a:srgbClr val="0303DF"/>
                </a:solidFill>
              </a:rPr>
              <a:t> (64</a:t>
            </a:r>
            <a:r>
              <a:rPr lang="zh-CN" altLang="en-US" sz="2000" dirty="0" smtClean="0">
                <a:solidFill>
                  <a:srgbClr val="0303DF"/>
                </a:solidFill>
              </a:rPr>
              <a:t>位环境</a:t>
            </a:r>
            <a:r>
              <a:rPr lang="en-US" altLang="zh-CN" sz="2000" dirty="0" smtClean="0">
                <a:solidFill>
                  <a:srgbClr val="0303DF"/>
                </a:solidFill>
              </a:rPr>
              <a:t>)</a:t>
            </a:r>
            <a:r>
              <a:rPr lang="zh-CN" altLang="en-US" sz="2000" dirty="0" smtClean="0">
                <a:solidFill>
                  <a:srgbClr val="0303DF"/>
                </a:solidFill>
              </a:rPr>
              <a:t>，或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int</a:t>
            </a:r>
            <a:r>
              <a:rPr lang="en-US" altLang="zh-CN" sz="2000" dirty="0" smtClean="0">
                <a:solidFill>
                  <a:srgbClr val="0303DF"/>
                </a:solidFill>
              </a:rPr>
              <a:t> (32</a:t>
            </a:r>
            <a:r>
              <a:rPr lang="zh-CN" altLang="en-US" sz="2000" dirty="0" smtClean="0">
                <a:solidFill>
                  <a:srgbClr val="0303DF"/>
                </a:solidFill>
              </a:rPr>
              <a:t>位环境</a:t>
            </a:r>
            <a:r>
              <a:rPr lang="en-US" altLang="zh-CN" sz="2000" dirty="0" smtClean="0">
                <a:solidFill>
                  <a:srgbClr val="0303DF"/>
                </a:solidFill>
              </a:rPr>
              <a:t>)</a:t>
            </a: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的原因，请自己查阅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 </a:t>
            </a:r>
            <a:r>
              <a:rPr lang="zh-CN" altLang="en-US" dirty="0"/>
              <a:t>变量的基本概念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程序运行过程中，经过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操作其值允许改变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可以改变的量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称之为</a:t>
            </a:r>
            <a:r>
              <a:rPr lang="zh-CN" altLang="en-US" sz="2000" b="1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</a:t>
            </a:r>
            <a:r>
              <a:rPr lang="en-US" altLang="zh-CN" sz="2000" b="1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变量（包括常量）的命名规则，Ｃ语言规定：</a:t>
            </a:r>
            <a:endParaRPr lang="en-US" altLang="zh-CN" sz="2000" b="1" u="sng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标识符（包括变量）只能由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数字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下划线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三种字符组成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第一个字符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必须为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下划线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不得与</a:t>
            </a:r>
            <a:r>
              <a:rPr lang="en-US" altLang="zh-CN" sz="18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保留的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重名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考察如下的变量命名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_total, month,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Student_name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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，是合法的变量名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 2" pitchFamily="18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lotus_1_2_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３，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BASIC,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li_ling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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，是合法的变量名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 2" pitchFamily="18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M.D.John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￥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123,   3D64,  a&gt;b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 </a:t>
            </a:r>
            <a:r>
              <a:rPr lang="zh-CN" altLang="zh-CN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</a:t>
            </a:r>
            <a:r>
              <a:rPr lang="zh-CN" altLang="en-US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是不合法的变量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Monotype Sorts" pitchFamily="2" charset="2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语言中，编译程序对字符的</a:t>
            </a:r>
            <a:r>
              <a:rPr lang="zh-CN" alt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大小写敏感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case-sensitive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ApplePrice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applePrice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是两个不同的变量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取整数绝对值函数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abs()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不能写成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Abs();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按照程序设计规范，声明变量名和其它标识符时，应注意做到“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见名知意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”，即选有含意的英文单词  （或其缩写）作标识符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如苹果单价可定义为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altLang="zh-CN" sz="16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ApplePrice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5308774" y="2443942"/>
            <a:ext cx="3344775" cy="1072342"/>
          </a:xfrm>
          <a:prstGeom prst="wedgeRoundRectCallout">
            <a:avLst>
              <a:gd name="adj1" fmla="val -20833"/>
              <a:gd name="adj2" fmla="val 33553"/>
              <a:gd name="adj3" fmla="val 1666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声明变量的匈牙利表示法：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80808"/>
                </a:solidFill>
                <a:ea typeface="宋体" panose="02010600030101010101" pitchFamily="2" charset="-122"/>
              </a:rPr>
              <a:t>变量</a:t>
            </a:r>
            <a:r>
              <a:rPr lang="zh-CN" altLang="en-US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名之前加上数据类型</a:t>
            </a:r>
            <a:r>
              <a:rPr lang="zh-CN" altLang="en-US" sz="1400" dirty="0">
                <a:solidFill>
                  <a:srgbClr val="080808"/>
                </a:solidFill>
                <a:ea typeface="宋体" panose="02010600030101010101" pitchFamily="2" charset="-122"/>
              </a:rPr>
              <a:t>的首字母的</a:t>
            </a:r>
            <a:r>
              <a:rPr lang="zh-CN" altLang="en-US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小写，以明示该数据类型。如</a:t>
            </a:r>
            <a:endParaRPr lang="en-US" altLang="zh-CN" sz="1400" dirty="0" smtClean="0">
              <a:solidFill>
                <a:srgbClr val="080808"/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i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nt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iAge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; </a:t>
            </a:r>
            <a:r>
              <a:rPr lang="en-US" altLang="zh-CN" sz="1400" dirty="0">
                <a:solidFill>
                  <a:srgbClr val="080808"/>
                </a:solidFill>
                <a:ea typeface="宋体" panose="02010600030101010101" pitchFamily="2" charset="-122"/>
              </a:rPr>
              <a:t>float  </a:t>
            </a:r>
            <a:r>
              <a:rPr lang="en-US" altLang="zh-CN" sz="14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fApplePrice</a:t>
            </a:r>
            <a:r>
              <a:rPr lang="en-US" altLang="zh-CN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;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语言的数据类型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基本数据类型</a:t>
            </a:r>
            <a:endParaRPr lang="en-US" altLang="zh-CN" sz="1800" dirty="0"/>
          </a:p>
          <a:p>
            <a:pPr marL="1200150" lvl="2"/>
            <a:r>
              <a:rPr lang="zh-CN" altLang="en-US" sz="1600" dirty="0"/>
              <a:t>有符号整型，无符号整型，浮点型，字符型，布尔型；</a:t>
            </a:r>
            <a:endParaRPr lang="en-US" altLang="zh-CN" sz="1600" dirty="0"/>
          </a:p>
          <a:p>
            <a:pPr marL="1200150" lvl="2"/>
            <a:r>
              <a:rPr lang="zh-CN" altLang="en-US" sz="1600" dirty="0"/>
              <a:t>各种类型数据的表示范围；</a:t>
            </a:r>
            <a:endParaRPr lang="en-US" altLang="zh-CN" sz="1600" dirty="0"/>
          </a:p>
          <a:p>
            <a:pPr marL="1200150" lvl="2"/>
            <a:r>
              <a:rPr lang="zh-CN" altLang="en-US" sz="1600" dirty="0"/>
              <a:t>各种类型数据的机器数；</a:t>
            </a:r>
            <a:endParaRPr lang="en-US" altLang="zh-CN" sz="1600" dirty="0"/>
          </a:p>
          <a:p>
            <a:pPr marL="971550" lvl="1"/>
            <a:r>
              <a:rPr lang="zh-CN" altLang="en-US" sz="1800" dirty="0"/>
              <a:t>构造类型的概念；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变量的概念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变量的命名规则；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变量的初始化；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变量的赋值运算；</a:t>
            </a:r>
            <a:endParaRPr lang="en-US" altLang="zh-CN" sz="1800" dirty="0"/>
          </a:p>
          <a:p>
            <a:pPr marL="1200150" lvl="2"/>
            <a:r>
              <a:rPr lang="zh-CN" altLang="en-US" sz="1600" dirty="0"/>
              <a:t>运算符及运算符的优先级；</a:t>
            </a:r>
            <a:r>
              <a:rPr lang="en-US" altLang="zh-CN" sz="1600" dirty="0"/>
              <a:t>+ - * / % ++ -- += -= *= /= %=</a:t>
            </a:r>
          </a:p>
          <a:p>
            <a:pPr marL="1200150" lvl="2"/>
            <a:r>
              <a:rPr lang="zh-CN" altLang="en-US" sz="1600" dirty="0"/>
              <a:t>不同类型数据之间的转换：符号位</a:t>
            </a:r>
            <a:r>
              <a:rPr lang="zh-CN" altLang="en-US" sz="1600"/>
              <a:t>扩展，数据截取</a:t>
            </a:r>
            <a:r>
              <a:rPr lang="zh-CN" altLang="en-US" sz="1600" dirty="0"/>
              <a:t>等概念；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不同类型之间的运算；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强制类型转换；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767109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指针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 marL="971550" lvl="1"/>
            <a:r>
              <a:rPr lang="zh-CN" altLang="en-US" dirty="0"/>
              <a:t>指针的概念；</a:t>
            </a:r>
            <a:endParaRPr lang="en-US" altLang="zh-CN" dirty="0"/>
          </a:p>
          <a:p>
            <a:pPr marL="971550" lvl="1"/>
            <a:r>
              <a:rPr lang="zh-CN" altLang="en-US" dirty="0"/>
              <a:t>定义指针基类型的作用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200150" lvl="2"/>
            <a:r>
              <a:rPr lang="zh-CN" altLang="en-US" dirty="0"/>
              <a:t>指针变量的：</a:t>
            </a:r>
            <a:r>
              <a:rPr lang="en-US" altLang="zh-CN" dirty="0"/>
              <a:t>++</a:t>
            </a:r>
            <a:r>
              <a:rPr lang="zh-CN" altLang="en-US" dirty="0"/>
              <a:t>，</a:t>
            </a:r>
            <a:r>
              <a:rPr lang="en-US" altLang="zh-CN" dirty="0"/>
              <a:t>--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200150" lvl="2"/>
            <a:r>
              <a:rPr lang="zh-CN" altLang="en-US" dirty="0"/>
              <a:t>指针变量的加减运算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&amp;</a:t>
            </a:r>
            <a:r>
              <a:rPr lang="zh-CN" altLang="en-US" dirty="0"/>
              <a:t>运算符</a:t>
            </a:r>
            <a:r>
              <a:rPr lang="en-US" altLang="zh-CN" dirty="0"/>
              <a:t>;</a:t>
            </a:r>
          </a:p>
          <a:p>
            <a:pPr marL="971550" lvl="1"/>
            <a:r>
              <a:rPr lang="en-US" altLang="zh-CN" dirty="0"/>
              <a:t>*</a:t>
            </a:r>
            <a:r>
              <a:rPr lang="zh-CN" altLang="en-US" dirty="0"/>
              <a:t>运算符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利用</a:t>
            </a:r>
            <a:r>
              <a:rPr lang="en-US" altLang="zh-CN" dirty="0" err="1" smtClean="0">
                <a:solidFill>
                  <a:srgbClr val="7030A0"/>
                </a:solidFill>
              </a:rPr>
              <a:t>typedef</a:t>
            </a:r>
            <a:r>
              <a:rPr lang="en-US" altLang="zh-CN" dirty="0" smtClean="0"/>
              <a:t> </a:t>
            </a:r>
            <a:r>
              <a:rPr lang="zh-CN" altLang="en-US" dirty="0" smtClean="0"/>
              <a:t>改变已有的数据类型的表示符号</a:t>
            </a:r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8420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6511925" y="56769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0107C6E-6428-484D-8BFF-2A38D99BDED2}" type="slidenum">
              <a:rPr lang="en-US" altLang="zh-CN" sz="1400"/>
              <a:pPr algn="r"/>
              <a:t>152</a:t>
            </a:fld>
            <a:endParaRPr lang="en-US" altLang="zh-CN" sz="1400"/>
          </a:p>
        </p:txBody>
      </p:sp>
      <p:pic>
        <p:nvPicPr>
          <p:cNvPr id="19459" name="Picture 3" descr="sdu01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25" y="3317875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du03_0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325" y="43846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du04_05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125" y="4384675"/>
            <a:ext cx="990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du06_03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5325" y="53752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du01_16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2125" y="537051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du05_04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5375275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1052802" y="1579419"/>
            <a:ext cx="7327900" cy="830695"/>
          </a:xfrm>
        </p:spPr>
        <p:txBody>
          <a:bodyPr/>
          <a:lstStyle/>
          <a:p>
            <a:pPr eaLnBrk="1" hangingPunct="1"/>
            <a:r>
              <a:rPr lang="en-US" altLang="zh-CN" sz="4800" dirty="0"/>
              <a:t>Any  Question ?</a:t>
            </a:r>
            <a:endParaRPr lang="zh-CN" alt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3169163"/>
            <a:ext cx="5204012" cy="32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95227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要求对所有用到的变量作强制定义，也就是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“先定义，后使用” </a:t>
            </a:r>
            <a:endParaRPr lang="en-US" altLang="zh-CN" sz="20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先声明，后使用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声明或定义其数据类型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即：变量在使用前必须加以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（在声明中定义）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declared</a:t>
            </a:r>
            <a:r>
              <a:rPr lang="en-US" altLang="zh-CN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，声明其数据类型</a:t>
            </a:r>
            <a:endParaRPr lang="en-US" altLang="zh-CN" sz="200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如果不声明而直接使用，会出现什么问题？</a:t>
            </a:r>
            <a:endParaRPr lang="en-US" altLang="zh-CN" sz="2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如编译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main.cc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时提示</a:t>
            </a:r>
            <a:r>
              <a:rPr lang="zh-CN" altLang="en-US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Line:7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col:25  main.cpp	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[Error] ‘Price' was not declared in this 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lvl="1" indent="0">
              <a:buNone/>
            </a:pP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说明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出现错误的原因？如何解决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way</a:t>
            </a:r>
          </a:p>
          <a:p>
            <a:pPr lvl="1" indent="0">
              <a:buNone/>
            </a:pP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5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 main.cpp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[Error] 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stray 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'\243' in program</a:t>
            </a:r>
          </a:p>
          <a:p>
            <a:pPr lvl="1" indent="0">
              <a:buNone/>
            </a:pP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说明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出现错误的原因？如何解决？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8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lang="zh-CN" altLang="en-US" dirty="0"/>
              <a:t>变量的数据类型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按照数据类型，变量可分为两大类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第一类是</a:t>
            </a:r>
            <a:r>
              <a:rPr lang="zh-CN" altLang="en-US" sz="1800" dirty="0">
                <a:solidFill>
                  <a:srgbClr val="C00000"/>
                </a:solidFill>
              </a:rPr>
              <a:t>基本数据类型</a:t>
            </a:r>
            <a:r>
              <a:rPr lang="zh-CN" altLang="en-US" sz="1800" dirty="0">
                <a:solidFill>
                  <a:srgbClr val="080808"/>
                </a:solidFill>
              </a:rPr>
              <a:t>，包括：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0000CC"/>
                </a:solidFill>
              </a:rPr>
              <a:t>整型、浮点型（实型）、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字符型、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逻辑</a:t>
            </a:r>
            <a:r>
              <a:rPr lang="zh-CN" altLang="en-US" sz="1600" b="1" dirty="0">
                <a:solidFill>
                  <a:srgbClr val="7030A0"/>
                </a:solidFill>
              </a:rPr>
              <a:t>型（布尔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型）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第二类是</a:t>
            </a:r>
            <a:r>
              <a:rPr lang="zh-CN" altLang="en-US" sz="1800" dirty="0">
                <a:solidFill>
                  <a:srgbClr val="C00000"/>
                </a:solidFill>
              </a:rPr>
              <a:t>构造数据类型</a:t>
            </a:r>
            <a:r>
              <a:rPr lang="zh-CN" altLang="en-US" sz="1800" dirty="0">
                <a:solidFill>
                  <a:srgbClr val="080808"/>
                </a:solidFill>
              </a:rPr>
              <a:t>，包括：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0000CC"/>
                </a:solidFill>
              </a:rPr>
              <a:t>空类型、数组、指针、结构、联合、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枚举；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所谓</a:t>
            </a:r>
            <a:r>
              <a:rPr lang="zh-CN" altLang="en-US" sz="1800" dirty="0">
                <a:solidFill>
                  <a:srgbClr val="C00000"/>
                </a:solidFill>
              </a:rPr>
              <a:t>构造数据类型</a:t>
            </a:r>
            <a:r>
              <a:rPr lang="zh-CN" altLang="en-US" sz="1800" dirty="0">
                <a:solidFill>
                  <a:srgbClr val="080808"/>
                </a:solidFill>
              </a:rPr>
              <a:t>，是指这种类型的数据，是由若干个</a:t>
            </a:r>
            <a:r>
              <a:rPr lang="zh-CN" altLang="en-US" sz="1800" dirty="0">
                <a:solidFill>
                  <a:srgbClr val="0000CC"/>
                </a:solidFill>
              </a:rPr>
              <a:t>基本数据类型</a:t>
            </a:r>
            <a:r>
              <a:rPr lang="zh-CN" altLang="en-US" sz="1800" dirty="0">
                <a:solidFill>
                  <a:srgbClr val="080808"/>
                </a:solidFill>
              </a:rPr>
              <a:t>的变量按特定的规律</a:t>
            </a:r>
            <a:r>
              <a:rPr lang="zh-CN" altLang="en-US" sz="1800" dirty="0">
                <a:solidFill>
                  <a:srgbClr val="0000CC"/>
                </a:solidFill>
              </a:rPr>
              <a:t>组合</a:t>
            </a:r>
            <a:r>
              <a:rPr lang="zh-CN" altLang="en-US" sz="1800" dirty="0">
                <a:solidFill>
                  <a:srgbClr val="080808"/>
                </a:solidFill>
              </a:rPr>
              <a:t>构造而成的</a:t>
            </a:r>
            <a:r>
              <a:rPr lang="zh-CN" altLang="en-US" dirty="0">
                <a:solidFill>
                  <a:srgbClr val="080808"/>
                </a:solidFill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</a:rPr>
              <a:t>程序运行时，计算机</a:t>
            </a:r>
            <a:r>
              <a:rPr lang="zh-CN" altLang="en-US" sz="2000" dirty="0">
                <a:solidFill>
                  <a:srgbClr val="080808"/>
                </a:solidFill>
              </a:rPr>
              <a:t>中的</a:t>
            </a:r>
            <a:r>
              <a:rPr lang="zh-CN" altLang="en-US" sz="2000" b="1" dirty="0">
                <a:solidFill>
                  <a:srgbClr val="7030A0"/>
                </a:solidFill>
              </a:rPr>
              <a:t>各种数据存储在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内存单元中</a:t>
            </a:r>
            <a:r>
              <a:rPr lang="zh-CN" altLang="en-US" sz="2000" dirty="0">
                <a:solidFill>
                  <a:srgbClr val="080808"/>
                </a:solidFill>
              </a:rPr>
              <a:t>；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不同类型的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数据</a:t>
            </a:r>
            <a:endParaRPr lang="en-US" altLang="zh-CN" sz="2000" b="1" dirty="0" smtClean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6600"/>
                </a:solidFill>
              </a:rPr>
              <a:t>占用</a:t>
            </a:r>
            <a:r>
              <a:rPr lang="zh-CN" altLang="en-US" sz="1800" b="1" dirty="0">
                <a:solidFill>
                  <a:srgbClr val="006600"/>
                </a:solidFill>
              </a:rPr>
              <a:t>大小不同的内存空间</a:t>
            </a:r>
            <a:r>
              <a:rPr lang="zh-CN" altLang="en-US" sz="1800" b="1" dirty="0" smtClean="0">
                <a:solidFill>
                  <a:srgbClr val="006600"/>
                </a:solidFill>
              </a:rPr>
              <a:t>（系统为其分配的</a:t>
            </a:r>
            <a:r>
              <a:rPr lang="zh-CN" altLang="en-US" sz="1800" b="1" dirty="0">
                <a:solidFill>
                  <a:srgbClr val="006600"/>
                </a:solidFill>
              </a:rPr>
              <a:t>字节数不同）</a:t>
            </a:r>
            <a:r>
              <a:rPr lang="zh-CN" altLang="en-US" sz="1800" dirty="0" smtClean="0">
                <a:solidFill>
                  <a:srgbClr val="080808"/>
                </a:solidFill>
              </a:rPr>
              <a:t>；</a:t>
            </a:r>
            <a:endParaRPr lang="en-US" altLang="zh-CN" sz="1800" dirty="0" smtClean="0">
              <a:solidFill>
                <a:srgbClr val="080808"/>
              </a:solidFill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7030A0"/>
                </a:solidFill>
              </a:rPr>
              <a:t>存储格式也有所不同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</a:rPr>
              <a:t>编程时应根据具体问题使用合适的数据类型；</a:t>
            </a:r>
            <a:endParaRPr lang="zh-CN" altLang="en-US" sz="20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4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7030A0"/>
                </a:solidFill>
              </a:rPr>
              <a:t>整型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55359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整型，即整数</a:t>
            </a:r>
            <a:r>
              <a:rPr lang="zh-CN" altLang="en-US" sz="2000" dirty="0" smtClean="0"/>
              <a:t>类型（</a:t>
            </a:r>
            <a:r>
              <a:rPr lang="en-US" altLang="zh-CN" sz="2000" dirty="0" smtClean="0"/>
              <a:t>integer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</a:rPr>
              <a:t>整型数据在内存中的存放形式：</a:t>
            </a:r>
            <a:r>
              <a:rPr lang="zh-CN" altLang="en-US" sz="1800" dirty="0">
                <a:solidFill>
                  <a:srgbClr val="FF0000"/>
                </a:solidFill>
                <a:latin typeface="Verdana" pitchFamily="34" charset="0"/>
              </a:rPr>
              <a:t>二进制补码；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</a:rPr>
              <a:t>根据数的</a:t>
            </a:r>
            <a:r>
              <a:rPr lang="zh-CN" altLang="en-US" sz="1800" b="1" u="sng" dirty="0">
                <a:solidFill>
                  <a:srgbClr val="7030A0"/>
                </a:solidFill>
                <a:latin typeface="Verdana" pitchFamily="34" charset="0"/>
              </a:rPr>
              <a:t>表示范围</a:t>
            </a:r>
            <a:r>
              <a:rPr lang="zh-CN" altLang="en-US" sz="1800" b="1" dirty="0">
                <a:solidFill>
                  <a:srgbClr val="7030A0"/>
                </a:solidFill>
                <a:latin typeface="Verdana" pitchFamily="34" charset="0"/>
              </a:rPr>
              <a:t>（所占用内存字节数）</a:t>
            </a:r>
            <a:r>
              <a:rPr lang="zh-CN" altLang="en-US" sz="1800" dirty="0">
                <a:latin typeface="Verdana" pitchFamily="34" charset="0"/>
              </a:rPr>
              <a:t>的不同，</a:t>
            </a:r>
            <a:r>
              <a:rPr lang="zh-CN" altLang="en-US" sz="1800" b="1" dirty="0">
                <a:solidFill>
                  <a:srgbClr val="006600"/>
                </a:solidFill>
                <a:latin typeface="Verdana" pitchFamily="34" charset="0"/>
              </a:rPr>
              <a:t>整型变量又分为４类：</a:t>
            </a:r>
            <a:endParaRPr lang="zh-CN" altLang="en-US" b="1" dirty="0">
              <a:solidFill>
                <a:srgbClr val="006600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303DF"/>
                </a:solidFill>
                <a:latin typeface="Verdana" pitchFamily="34" charset="0"/>
              </a:rPr>
              <a:t>整型</a:t>
            </a:r>
            <a:endParaRPr lang="en-US" altLang="zh-CN" sz="1800" b="1" dirty="0">
              <a:solidFill>
                <a:srgbClr val="0303DF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短整型 </a:t>
            </a:r>
            <a:endParaRPr lang="zh-CN" altLang="en-US" sz="1800" dirty="0"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长整型 </a:t>
            </a:r>
            <a:endParaRPr lang="en-US" altLang="zh-CN" sz="1800" dirty="0">
              <a:solidFill>
                <a:srgbClr val="0303DF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长长整型</a:t>
            </a:r>
            <a:endParaRPr lang="en-US" altLang="zh-CN" sz="1800" dirty="0">
              <a:solidFill>
                <a:srgbClr val="0303DF"/>
              </a:solidFill>
              <a:latin typeface="Verdana" pitchFamily="34" charset="0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根据</a:t>
            </a:r>
            <a:r>
              <a:rPr lang="zh-CN" altLang="en-US" sz="1800" b="1" u="sng" dirty="0">
                <a:solidFill>
                  <a:srgbClr val="7030A0"/>
                </a:solidFill>
                <a:latin typeface="Verdana" pitchFamily="34" charset="0"/>
                <a:sym typeface="Wingdings" panose="05000000000000000000" pitchFamily="2" charset="2"/>
              </a:rPr>
              <a:t>是否有符号位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，整型变量又可分为：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70C0"/>
                </a:solidFill>
                <a:latin typeface="Verdana" pitchFamily="34" charset="0"/>
                <a:sym typeface="Wingdings" panose="05000000000000000000" pitchFamily="2" charset="2"/>
              </a:rPr>
              <a:t>有符号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整数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70C0"/>
                </a:solidFill>
                <a:latin typeface="Verdana" pitchFamily="34" charset="0"/>
                <a:sym typeface="Wingdings" panose="05000000000000000000" pitchFamily="2" charset="2"/>
              </a:rPr>
              <a:t>无符号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整数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C00000"/>
                </a:solidFill>
              </a:rPr>
              <a:t>注：每种数据类型</a:t>
            </a:r>
            <a:r>
              <a:rPr lang="zh-CN" altLang="en-US" sz="1800" b="1" dirty="0">
                <a:solidFill>
                  <a:srgbClr val="0070C0"/>
                </a:solidFill>
              </a:rPr>
              <a:t>所占内存字节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数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与表示范围，</a:t>
            </a:r>
            <a:r>
              <a:rPr lang="zh-CN" altLang="en-US" sz="1800" b="1" dirty="0">
                <a:solidFill>
                  <a:srgbClr val="C00000"/>
                </a:solidFill>
              </a:rPr>
              <a:t>与所使用的平台有关，包括</a:t>
            </a:r>
            <a:r>
              <a:rPr lang="en-US" altLang="zh-CN" sz="1800" b="1" dirty="0">
                <a:solidFill>
                  <a:srgbClr val="C00000"/>
                </a:solidFill>
              </a:rPr>
              <a:t>CPU</a:t>
            </a:r>
            <a:r>
              <a:rPr lang="zh-CN" altLang="en-US" sz="1800" b="1" dirty="0">
                <a:solidFill>
                  <a:srgbClr val="C00000"/>
                </a:solidFill>
              </a:rPr>
              <a:t>、操作系统、编译器等；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006600"/>
                </a:solidFill>
              </a:rPr>
              <a:t>因此，在使用一个平台编程之前，应该先检查相应数据类型所占字节数，从而推出其表示范围，防止数据溢出；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0829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ym typeface="Wingdings" panose="05000000000000000000" pitchFamily="2" charset="2"/>
              </a:rPr>
              <a:t>整型数据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55359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有符号</a:t>
            </a:r>
            <a:r>
              <a:rPr lang="zh-CN" altLang="en-US" sz="2000" b="1" dirty="0">
                <a:sym typeface="Wingdings" panose="05000000000000000000" pitchFamily="2" charset="2"/>
              </a:rPr>
              <a:t>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 smtClean="0">
                <a:solidFill>
                  <a:srgbClr val="0303DF"/>
                </a:solidFill>
              </a:rPr>
              <a:t>signed integer</a:t>
            </a:r>
            <a:r>
              <a:rPr lang="zh-CN" altLang="en-US" sz="2000" dirty="0" smtClean="0">
                <a:solidFill>
                  <a:srgbClr val="0303DF"/>
                </a:solidFill>
              </a:rPr>
              <a:t>）</a:t>
            </a:r>
            <a:endParaRPr lang="zh-CN" altLang="en-US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int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 smtClean="0"/>
              <a:t>字节   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short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long </a:t>
            </a:r>
            <a:r>
              <a:rPr lang="en-US" altLang="zh-CN" sz="1800" dirty="0"/>
              <a:t>[int]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现在的编译器中，同</a:t>
            </a:r>
            <a:r>
              <a:rPr lang="en-US" altLang="zh-CN" sz="1800" b="1" dirty="0">
                <a:solidFill>
                  <a:srgbClr val="006600"/>
                </a:solidFill>
              </a:rPr>
              <a:t>int 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]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长长整型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无符号</a:t>
            </a:r>
            <a:r>
              <a:rPr lang="zh-CN" altLang="en-US" sz="2000" b="1" dirty="0">
                <a:sym typeface="Wingdings" panose="05000000000000000000" pitchFamily="2" charset="2"/>
              </a:rPr>
              <a:t>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unsigned integer </a:t>
            </a:r>
            <a:r>
              <a:rPr lang="zh-CN" altLang="en-US" sz="2000" dirty="0" smtClean="0">
                <a:solidFill>
                  <a:srgbClr val="0303DF"/>
                </a:solidFill>
              </a:rPr>
              <a:t>）</a:t>
            </a:r>
            <a:endParaRPr lang="en-US" altLang="zh-CN" sz="22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short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/>
              <a:t>[int] </a:t>
            </a:r>
            <a:r>
              <a:rPr lang="zh-CN" altLang="en-US" sz="1800" dirty="0">
                <a:solidFill>
                  <a:srgbClr val="0303DF"/>
                </a:solidFill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  （同</a:t>
            </a:r>
            <a:r>
              <a:rPr lang="en-US" altLang="zh-CN" sz="1800" dirty="0">
                <a:solidFill>
                  <a:srgbClr val="0303DF"/>
                </a:solidFill>
              </a:rPr>
              <a:t>unsigned 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无符号长长</a:t>
            </a:r>
            <a:r>
              <a:rPr lang="zh-CN" altLang="en-US" sz="1800" dirty="0" smtClean="0">
                <a:solidFill>
                  <a:srgbClr val="FF0000"/>
                </a:solidFill>
              </a:rPr>
              <a:t>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0285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en-US" altLang="zh-CN" sz="3200" dirty="0"/>
              <a:t>3  </a:t>
            </a:r>
            <a:r>
              <a:rPr lang="zh-CN" altLang="en-US" sz="3200" dirty="0"/>
              <a:t>变量、代数与计算机解题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3.1 </a:t>
            </a:r>
            <a:r>
              <a:rPr lang="zh-CN" altLang="en-US" dirty="0"/>
              <a:t>程序的基本结构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3.2 </a:t>
            </a:r>
            <a:r>
              <a:rPr lang="zh-CN" altLang="en-US" dirty="0"/>
              <a:t>变量与数据类型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3.3 </a:t>
            </a:r>
            <a:r>
              <a:rPr lang="zh-CN" altLang="en-US" dirty="0"/>
              <a:t>定义变量和赋初值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3.4 </a:t>
            </a:r>
            <a:r>
              <a:rPr lang="zh-CN" altLang="en-US" dirty="0"/>
              <a:t>变量赋值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3.5 </a:t>
            </a:r>
            <a:r>
              <a:rPr lang="zh-CN" altLang="en-US"/>
              <a:t>指针变量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6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整型变量的定义与使用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变量说明的一般形式为：</a:t>
            </a:r>
            <a:endParaRPr lang="en-US" altLang="zh-CN" b="1" dirty="0"/>
          </a:p>
          <a:p>
            <a:pPr lvl="1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类型说明符  </a:t>
            </a:r>
            <a:r>
              <a:rPr lang="zh-CN" altLang="en-US" dirty="0">
                <a:solidFill>
                  <a:srgbClr val="0303DF"/>
                </a:solidFill>
              </a:rPr>
              <a:t>变量名标识符，变量名标识符，</a:t>
            </a:r>
            <a:r>
              <a:rPr lang="en-US" altLang="zh-CN" b="1" dirty="0" smtClean="0">
                <a:solidFill>
                  <a:srgbClr val="0303DF"/>
                </a:solidFill>
              </a:rPr>
              <a:t>...  </a:t>
            </a:r>
            <a:r>
              <a:rPr lang="en-US" altLang="zh-CN" b="1" dirty="0" smtClean="0">
                <a:solidFill>
                  <a:srgbClr val="C00000"/>
                </a:solidFill>
              </a:rPr>
              <a:t>;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如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a,b,c</a:t>
            </a:r>
            <a:r>
              <a:rPr lang="en-US" altLang="zh-CN" dirty="0">
                <a:solidFill>
                  <a:srgbClr val="000000"/>
                </a:solidFill>
              </a:rPr>
              <a:t>;                 (</a:t>
            </a:r>
            <a:r>
              <a:rPr lang="en-US" altLang="zh-CN" dirty="0" err="1">
                <a:solidFill>
                  <a:srgbClr val="000000"/>
                </a:solidFill>
              </a:rPr>
              <a:t>a,b,c</a:t>
            </a:r>
            <a:r>
              <a:rPr lang="zh-CN" altLang="en-US" dirty="0">
                <a:solidFill>
                  <a:srgbClr val="000000"/>
                </a:solidFill>
              </a:rPr>
              <a:t>为整型变量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 smtClean="0">
                <a:solidFill>
                  <a:srgbClr val="000000"/>
                </a:solidFill>
              </a:rPr>
              <a:t>long </a:t>
            </a:r>
            <a:r>
              <a:rPr lang="en-US" altLang="zh-CN" dirty="0" err="1" smtClean="0">
                <a:solidFill>
                  <a:srgbClr val="000000"/>
                </a:solidFill>
              </a:rPr>
              <a:t>long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x,y</a:t>
            </a:r>
            <a:r>
              <a:rPr lang="en-US" altLang="zh-CN" dirty="0">
                <a:solidFill>
                  <a:srgbClr val="000000"/>
                </a:solidFill>
              </a:rPr>
              <a:t>;   </a:t>
            </a:r>
            <a:r>
              <a:rPr lang="en-US" altLang="zh-CN" dirty="0" smtClean="0">
                <a:solidFill>
                  <a:srgbClr val="000000"/>
                </a:solidFill>
              </a:rPr>
              <a:t>    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x,y</a:t>
            </a:r>
            <a:r>
              <a:rPr lang="zh-CN" altLang="en-US" dirty="0">
                <a:solidFill>
                  <a:srgbClr val="000000"/>
                </a:solidFill>
              </a:rPr>
              <a:t>为</a:t>
            </a:r>
            <a:r>
              <a:rPr lang="zh-CN" altLang="en-US" dirty="0" smtClean="0">
                <a:solidFill>
                  <a:srgbClr val="000000"/>
                </a:solidFill>
              </a:rPr>
              <a:t>长长整型</a:t>
            </a:r>
            <a:r>
              <a:rPr lang="zh-CN" altLang="en-US" dirty="0">
                <a:solidFill>
                  <a:srgbClr val="000000"/>
                </a:solidFill>
              </a:rPr>
              <a:t>变量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>
                <a:solidFill>
                  <a:srgbClr val="000000"/>
                </a:solidFill>
              </a:rPr>
              <a:t>unsigned </a:t>
            </a:r>
            <a:r>
              <a:rPr lang="en-US" altLang="zh-CN" dirty="0" err="1" smtClean="0">
                <a:solidFill>
                  <a:srgbClr val="000000"/>
                </a:solidFill>
              </a:rPr>
              <a:t>p,q</a:t>
            </a:r>
            <a:r>
              <a:rPr lang="en-US" altLang="zh-CN" dirty="0">
                <a:solidFill>
                  <a:srgbClr val="000000"/>
                </a:solidFill>
              </a:rPr>
              <a:t>;    (</a:t>
            </a:r>
            <a:r>
              <a:rPr lang="en-US" altLang="zh-CN" dirty="0" err="1">
                <a:solidFill>
                  <a:srgbClr val="000000"/>
                </a:solidFill>
              </a:rPr>
              <a:t>p,q</a:t>
            </a:r>
            <a:r>
              <a:rPr lang="zh-CN" altLang="en-US" dirty="0">
                <a:solidFill>
                  <a:srgbClr val="000000"/>
                </a:solidFill>
              </a:rPr>
              <a:t>为无符号整型变量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n-US" altLang="zh-CN" dirty="0" smtClean="0"/>
              <a:t>     unsigned long </a:t>
            </a:r>
            <a:r>
              <a:rPr lang="en-US" altLang="zh-CN" dirty="0" err="1" smtClean="0"/>
              <a:t>long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m,n</a:t>
            </a:r>
            <a:r>
              <a:rPr lang="en-US" altLang="zh-CN" dirty="0" smtClean="0"/>
              <a:t>;    (</a:t>
            </a:r>
            <a:r>
              <a:rPr lang="en-US" altLang="zh-CN" dirty="0" err="1" smtClean="0"/>
              <a:t>m,n</a:t>
            </a:r>
            <a:r>
              <a:rPr lang="zh-CN" altLang="en-US" dirty="0" smtClean="0"/>
              <a:t>为</a:t>
            </a:r>
            <a:r>
              <a:rPr lang="zh-CN" altLang="en-US" dirty="0"/>
              <a:t>无</a:t>
            </a:r>
            <a:r>
              <a:rPr lang="zh-CN" altLang="en-US" dirty="0" smtClean="0"/>
              <a:t>符号长长整型</a:t>
            </a:r>
            <a:r>
              <a:rPr lang="zh-CN" altLang="en-US" dirty="0"/>
              <a:t>变量</a:t>
            </a:r>
            <a:r>
              <a:rPr lang="en-US" altLang="zh-CN" dirty="0" smtClean="0"/>
              <a:t>) </a:t>
            </a:r>
            <a:endParaRPr lang="en-US" altLang="zh-CN" dirty="0"/>
          </a:p>
          <a:p>
            <a:pPr lvl="1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 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9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整型数据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常量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</a:rPr>
              <a:t>字面常量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en-US" altLang="zh-CN" dirty="0"/>
              <a:t>8987, 1234</a:t>
            </a:r>
            <a:r>
              <a:rPr lang="zh-CN" altLang="en-US" dirty="0"/>
              <a:t>，</a:t>
            </a:r>
            <a:r>
              <a:rPr lang="en-US" altLang="zh-CN" dirty="0"/>
              <a:t>-8976</a:t>
            </a:r>
            <a:r>
              <a:rPr lang="zh-CN" altLang="en-US" dirty="0"/>
              <a:t>；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-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-1314</a:t>
            </a:r>
            <a:r>
              <a:rPr lang="zh-CN" altLang="en-US" dirty="0" smtClean="0"/>
              <a:t>等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声明一个变量为常量</a:t>
            </a:r>
            <a:r>
              <a:rPr lang="en-US" altLang="zh-CN" dirty="0"/>
              <a:t>:  </a:t>
            </a:r>
          </a:p>
          <a:p>
            <a:pPr marL="971550" lvl="1"/>
            <a:r>
              <a:rPr lang="en-US" altLang="zh-CN" b="1" dirty="0">
                <a:solidFill>
                  <a:srgbClr val="C00000"/>
                </a:solidFill>
              </a:rPr>
              <a:t>const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CC"/>
                </a:solidFill>
              </a:rPr>
              <a:t>MAX_SIZE=</a:t>
            </a:r>
            <a:r>
              <a:rPr lang="en-US" altLang="zh-CN" dirty="0"/>
              <a:t>256; </a:t>
            </a:r>
            <a:r>
              <a:rPr lang="zh-CN" altLang="en-US" dirty="0"/>
              <a:t>或</a:t>
            </a:r>
            <a:endParaRPr lang="en-US" altLang="zh-CN" dirty="0"/>
          </a:p>
          <a:p>
            <a:pPr marL="971550" lvl="1"/>
            <a:r>
              <a:rPr lang="en-US" altLang="zh-CN" b="1" dirty="0">
                <a:solidFill>
                  <a:srgbClr val="006600"/>
                </a:solidFill>
              </a:rPr>
              <a:t>#define MAX_SIZE 256;   //</a:t>
            </a:r>
            <a:r>
              <a:rPr lang="zh-CN" altLang="en-US" b="1" dirty="0" smtClean="0">
                <a:solidFill>
                  <a:srgbClr val="006600"/>
                </a:solidFill>
              </a:rPr>
              <a:t>宏定义</a:t>
            </a:r>
            <a:endParaRPr lang="en-US" altLang="zh-CN" b="1" dirty="0" smtClean="0">
              <a:solidFill>
                <a:srgbClr val="006600"/>
              </a:solidFill>
            </a:endParaRPr>
          </a:p>
          <a:p>
            <a:pPr marL="971550" lvl="1"/>
            <a:endParaRPr lang="en-US" altLang="zh-CN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b="1" dirty="0" smtClean="0">
                <a:solidFill>
                  <a:srgbClr val="7030A0"/>
                </a:solidFill>
              </a:rPr>
              <a:t>在程序的执行过程中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MAX_SIZE</a:t>
            </a:r>
            <a:r>
              <a:rPr lang="zh-CN" altLang="en-US" dirty="0"/>
              <a:t>的值不允许改变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>
                <a:solidFill>
                  <a:srgbClr val="0303DF"/>
                </a:solidFill>
              </a:rPr>
              <a:t>在后续的源代码中，可以修改其值，但无法通过编译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dirty="0"/>
              <a:t>常量一般约定或习惯采用大写表示；</a:t>
            </a:r>
            <a:endParaRPr lang="en-US" altLang="zh-CN" dirty="0"/>
          </a:p>
          <a:p>
            <a:pPr marL="971550" lvl="1"/>
            <a:r>
              <a:rPr lang="zh-CN" altLang="en-US" dirty="0"/>
              <a:t>程序中</a:t>
            </a:r>
            <a:r>
              <a:rPr lang="en-US" altLang="zh-CN" dirty="0"/>
              <a:t>MAX_SIZE </a:t>
            </a:r>
            <a:r>
              <a:rPr lang="zh-CN" altLang="en-US" dirty="0"/>
              <a:t>当做</a:t>
            </a:r>
            <a:r>
              <a:rPr lang="en-US" altLang="zh-CN" dirty="0"/>
              <a:t>256</a:t>
            </a:r>
            <a:r>
              <a:rPr lang="zh-CN" altLang="en-US" dirty="0"/>
              <a:t>来使用；</a:t>
            </a:r>
            <a:endParaRPr lang="en-US" altLang="zh-CN" dirty="0"/>
          </a:p>
          <a:p>
            <a:pPr marL="971550" lvl="1"/>
            <a:r>
              <a:rPr lang="zh-CN" altLang="en-US" dirty="0"/>
              <a:t>如：</a:t>
            </a:r>
            <a:r>
              <a:rPr lang="en-US" altLang="zh-CN" dirty="0">
                <a:solidFill>
                  <a:srgbClr val="0000CC"/>
                </a:solidFill>
              </a:rPr>
              <a:t>int a=10;  a=a+ MAX_SIZE ;  //</a:t>
            </a:r>
            <a:r>
              <a:rPr lang="en-US" altLang="zh-CN" dirty="0" smtClean="0">
                <a:solidFill>
                  <a:srgbClr val="0000CC"/>
                </a:solidFill>
              </a:rPr>
              <a:t>a=10+256</a:t>
            </a:r>
            <a:r>
              <a:rPr lang="en-US" altLang="zh-CN" dirty="0">
                <a:solidFill>
                  <a:srgbClr val="0000CC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8260491" cy="2534313"/>
          </a:xfrm>
          <a:noFill/>
        </p:spPr>
        <p:txBody>
          <a:bodyPr anchor="t" anchorCtr="0"/>
          <a:lstStyle/>
          <a:p>
            <a:pPr algn="l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int </a:t>
            </a:r>
            <a:r>
              <a:rPr lang="en-US" altLang="zh-CN" sz="1600" dirty="0" err="1">
                <a:solidFill>
                  <a:srgbClr val="080808"/>
                </a:solidFill>
                <a:latin typeface="+mn-lt"/>
                <a:ea typeface="+mn-ea"/>
              </a:rPr>
              <a:t>a,b,c,d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;  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/*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指定ａ、ｂ、ｃ、ｄ为整型变量*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unsigned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ｕ；  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*指定ｕ为无符号整型变量*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a=12; b= -24; u=10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；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; 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d=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;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”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=%d,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=%d\n”,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c,d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return 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325049" y="1154861"/>
            <a:ext cx="3460913" cy="42924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a+b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 -12, 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a+u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=22</a:t>
            </a:r>
            <a:endParaRPr lang="zh-CN" altLang="en-US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整型变量的定义与使用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4488384" y="2285989"/>
            <a:ext cx="4510424" cy="964287"/>
          </a:xfrm>
          <a:prstGeom prst="wedgeRoundRectCallout">
            <a:avLst>
              <a:gd name="adj1" fmla="val -62484"/>
              <a:gd name="adj2" fmla="val 2586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思考：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d=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;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a+u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是按照有符号数还是无符号数进行运算？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a+u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的结果是有符号数还是无符号数？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94" y="3715410"/>
            <a:ext cx="8336486" cy="221027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因为补码加减运算中，</a:t>
            </a:r>
            <a:r>
              <a:rPr lang="zh-CN" altLang="en-US" sz="1600" b="1" dirty="0">
                <a:solidFill>
                  <a:srgbClr val="0303DF"/>
                </a:solidFill>
                <a:latin typeface="+mn-ea"/>
              </a:rPr>
              <a:t>符号位与数值位一起参与运算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（符号位被当做数值位参与运算）</a:t>
            </a:r>
            <a:endParaRPr lang="en-US" altLang="zh-CN" sz="16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因此，硬件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（运算器）在运算时，没有符号位的概念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dirty="0">
                <a:solidFill>
                  <a:srgbClr val="0000CC"/>
                </a:solidFill>
                <a:latin typeface="+mn-ea"/>
                <a:ea typeface="+mn-ea"/>
              </a:rPr>
              <a:t>只是将两串二进制序列做加法运算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b="1" u="sng" dirty="0">
                <a:solidFill>
                  <a:srgbClr val="7030A0"/>
                </a:solidFill>
                <a:latin typeface="+mn-ea"/>
                <a:ea typeface="+mn-ea"/>
              </a:rPr>
              <a:t>只是做减法时，将加数变反送加法器，且最低进位为</a:t>
            </a:r>
            <a:r>
              <a:rPr lang="en-US" altLang="zh-CN" sz="1600" b="1" u="sng" dirty="0">
                <a:solidFill>
                  <a:srgbClr val="7030A0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006600"/>
                </a:solidFill>
              </a:rPr>
              <a:t>[x-y]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+[-y]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 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将</a:t>
            </a:r>
            <a:r>
              <a:rPr lang="en-US" altLang="zh-CN" sz="1400" b="1" dirty="0">
                <a:solidFill>
                  <a:srgbClr val="006600"/>
                </a:solidFill>
              </a:rPr>
              <a:t>[y]</a:t>
            </a:r>
            <a:r>
              <a:rPr lang="zh-CN" altLang="en-US" sz="1400" b="1" baseline="-25000" dirty="0" smtClean="0">
                <a:solidFill>
                  <a:srgbClr val="006600"/>
                </a:solidFill>
              </a:rPr>
              <a:t>补</a:t>
            </a:r>
            <a:r>
              <a:rPr lang="zh-CN" altLang="en-US" sz="1400" b="1" dirty="0" smtClean="0">
                <a:solidFill>
                  <a:srgbClr val="006600"/>
                </a:solidFill>
              </a:rPr>
              <a:t>连同符号位每位变</a:t>
            </a:r>
            <a:r>
              <a:rPr lang="zh-CN" altLang="en-US" sz="1400" b="1" dirty="0">
                <a:solidFill>
                  <a:srgbClr val="006600"/>
                </a:solidFill>
              </a:rPr>
              <a:t>反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末位</a:t>
            </a:r>
            <a:r>
              <a:rPr lang="en-US" altLang="zh-CN" sz="1400" b="1" dirty="0">
                <a:solidFill>
                  <a:srgbClr val="006600"/>
                </a:solidFill>
              </a:rPr>
              <a:t>1</a:t>
            </a: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运算结果是什么？取决于对机器数的解析</a:t>
            </a:r>
            <a:endParaRPr lang="en-US" altLang="zh-CN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如果将结果视为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有符号数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，则最高位视为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符号位</a:t>
            </a: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sz="14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如果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无符号数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数值位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1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165C7D-FCA3-4F4B-AA07-2F4E89EC975A}" type="slidenum">
              <a:rPr lang="zh-CN" altLang="en-US" sz="1800" b="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800" b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5602" name="Text Box 2"/>
          <p:cNvSpPr txBox="1">
            <a:spLocks noChangeArrowheads="1"/>
          </p:cNvSpPr>
          <p:nvPr/>
        </p:nvSpPr>
        <p:spPr bwMode="auto">
          <a:xfrm>
            <a:off x="400145" y="262462"/>
            <a:ext cx="814536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加法器逻辑实现</a:t>
            </a:r>
          </a:p>
        </p:txBody>
      </p:sp>
      <p:sp>
        <p:nvSpPr>
          <p:cNvPr id="86033" name="Text Box 60"/>
          <p:cNvSpPr txBox="1">
            <a:spLocks noChangeArrowheads="1"/>
          </p:cNvSpPr>
          <p:nvPr/>
        </p:nvSpPr>
        <p:spPr bwMode="auto">
          <a:xfrm>
            <a:off x="408194" y="955983"/>
            <a:ext cx="23765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）控制信号</a:t>
            </a:r>
          </a:p>
        </p:txBody>
      </p:sp>
      <p:sp>
        <p:nvSpPr>
          <p:cNvPr id="665661" name="Text Box 61"/>
          <p:cNvSpPr txBox="1">
            <a:spLocks noChangeArrowheads="1"/>
          </p:cNvSpPr>
          <p:nvPr/>
        </p:nvSpPr>
        <p:spPr bwMode="auto">
          <a:xfrm>
            <a:off x="503340" y="1757363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加法器输入端：</a:t>
            </a:r>
          </a:p>
        </p:txBody>
      </p:sp>
      <p:sp>
        <p:nvSpPr>
          <p:cNvPr id="665662" name="Text Box 62"/>
          <p:cNvSpPr txBox="1">
            <a:spLocks noChangeArrowheads="1"/>
          </p:cNvSpPr>
          <p:nvPr/>
        </p:nvSpPr>
        <p:spPr bwMode="auto">
          <a:xfrm>
            <a:off x="827190" y="2276475"/>
            <a:ext cx="32386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+A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3" name="Text Box 63"/>
          <p:cNvSpPr txBox="1">
            <a:spLocks noChangeArrowheads="1"/>
          </p:cNvSpPr>
          <p:nvPr/>
        </p:nvSpPr>
        <p:spPr bwMode="auto">
          <a:xfrm>
            <a:off x="827190" y="2636838"/>
            <a:ext cx="2933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+B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4" name="Text Box 64"/>
          <p:cNvSpPr txBox="1">
            <a:spLocks noChangeArrowheads="1"/>
          </p:cNvSpPr>
          <p:nvPr/>
        </p:nvSpPr>
        <p:spPr bwMode="auto">
          <a:xfrm>
            <a:off x="827190" y="3548063"/>
            <a:ext cx="26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+1</a:t>
            </a:r>
            <a:r>
              <a:rPr lang="zh-CN" altLang="en-US" sz="1800" dirty="0">
                <a:solidFill>
                  <a:schemeClr val="tx1"/>
                </a:solidFill>
              </a:rPr>
              <a:t>：控制末位加</a:t>
            </a: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665665" name="Group 65"/>
          <p:cNvGrpSpPr>
            <a:grpSpLocks/>
          </p:cNvGrpSpPr>
          <p:nvPr/>
        </p:nvGrpSpPr>
        <p:grpSpPr bwMode="auto">
          <a:xfrm>
            <a:off x="827190" y="3116267"/>
            <a:ext cx="3444877" cy="369888"/>
            <a:chOff x="0" y="1776"/>
            <a:chExt cx="3072" cy="233"/>
          </a:xfrm>
        </p:grpSpPr>
        <p:sp>
          <p:nvSpPr>
            <p:cNvPr id="86050" name="Text Box 66"/>
            <p:cNvSpPr txBox="1">
              <a:spLocks noChangeArrowheads="1"/>
            </p:cNvSpPr>
            <p:nvPr/>
          </p:nvSpPr>
          <p:spPr bwMode="auto">
            <a:xfrm>
              <a:off x="0" y="1776"/>
              <a:ext cx="30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7030A0"/>
                  </a:solidFill>
                </a:rPr>
                <a:t>+B</a:t>
              </a:r>
              <a:r>
                <a:rPr lang="zh-CN" altLang="en-US" sz="1800" dirty="0">
                  <a:solidFill>
                    <a:schemeClr val="tx1"/>
                  </a:solidFill>
                </a:rPr>
                <a:t>：打开控制门，将</a:t>
              </a:r>
              <a:r>
                <a:rPr lang="en-US" altLang="zh-CN" sz="1800" dirty="0">
                  <a:solidFill>
                    <a:schemeClr val="tx1"/>
                  </a:solidFill>
                </a:rPr>
                <a:t>B</a:t>
              </a:r>
              <a:r>
                <a:rPr lang="zh-CN" altLang="en-US" sz="1800" dirty="0">
                  <a:solidFill>
                    <a:schemeClr val="tx1"/>
                  </a:solidFill>
                </a:rPr>
                <a:t>送∑</a:t>
              </a:r>
            </a:p>
          </p:txBody>
        </p:sp>
        <p:sp>
          <p:nvSpPr>
            <p:cNvPr id="86051" name="Line 67"/>
            <p:cNvSpPr>
              <a:spLocks noChangeShapeType="1"/>
            </p:cNvSpPr>
            <p:nvPr/>
          </p:nvSpPr>
          <p:spPr bwMode="auto">
            <a:xfrm>
              <a:off x="144" y="1824"/>
              <a:ext cx="144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2" name="Line 68"/>
            <p:cNvSpPr>
              <a:spLocks noChangeShapeType="1"/>
            </p:cNvSpPr>
            <p:nvPr/>
          </p:nvSpPr>
          <p:spPr bwMode="auto">
            <a:xfrm>
              <a:off x="1927" y="182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669" name="Text Box 69"/>
          <p:cNvSpPr txBox="1">
            <a:spLocks noChangeArrowheads="1"/>
          </p:cNvSpPr>
          <p:nvPr/>
        </p:nvSpPr>
        <p:spPr bwMode="auto">
          <a:xfrm>
            <a:off x="560594" y="3969566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加法器输出端：</a:t>
            </a:r>
          </a:p>
        </p:txBody>
      </p:sp>
      <p:grpSp>
        <p:nvGrpSpPr>
          <p:cNvPr id="665670" name="Group 70"/>
          <p:cNvGrpSpPr>
            <a:grpSpLocks/>
          </p:cNvGrpSpPr>
          <p:nvPr/>
        </p:nvGrpSpPr>
        <p:grpSpPr bwMode="auto">
          <a:xfrm>
            <a:off x="828635" y="4524374"/>
            <a:ext cx="2889346" cy="620712"/>
            <a:chOff x="0" y="2976"/>
            <a:chExt cx="2784" cy="391"/>
          </a:xfrm>
        </p:grpSpPr>
        <p:sp>
          <p:nvSpPr>
            <p:cNvPr id="86046" name="Text Box 71"/>
            <p:cNvSpPr txBox="1">
              <a:spLocks noChangeArrowheads="1"/>
            </p:cNvSpPr>
            <p:nvPr/>
          </p:nvSpPr>
          <p:spPr bwMode="auto">
            <a:xfrm>
              <a:off x="0" y="2976"/>
              <a:ext cx="278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7030A0"/>
                  </a:solidFill>
                </a:rPr>
                <a:t>∑ </a:t>
              </a:r>
              <a:r>
                <a:rPr lang="zh-CN" altLang="en-US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en-US" altLang="zh-CN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打开控制门，将结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    果送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输入端</a:t>
              </a:r>
            </a:p>
          </p:txBody>
        </p:sp>
        <p:grpSp>
          <p:nvGrpSpPr>
            <p:cNvPr id="86047" name="Group 72"/>
            <p:cNvGrpSpPr>
              <a:grpSpLocks/>
            </p:cNvGrpSpPr>
            <p:nvPr/>
          </p:nvGrpSpPr>
          <p:grpSpPr bwMode="auto">
            <a:xfrm>
              <a:off x="313" y="3052"/>
              <a:ext cx="311" cy="212"/>
              <a:chOff x="313" y="3052"/>
              <a:chExt cx="311" cy="212"/>
            </a:xfrm>
          </p:grpSpPr>
          <p:sp>
            <p:nvSpPr>
              <p:cNvPr id="86048" name="Line 73"/>
              <p:cNvSpPr>
                <a:spLocks noChangeShapeType="1"/>
              </p:cNvSpPr>
              <p:nvPr/>
            </p:nvSpPr>
            <p:spPr bwMode="auto">
              <a:xfrm>
                <a:off x="624" y="326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49" name="Line 74"/>
              <p:cNvSpPr>
                <a:spLocks noChangeShapeType="1"/>
              </p:cNvSpPr>
              <p:nvPr/>
            </p:nvSpPr>
            <p:spPr bwMode="auto">
              <a:xfrm>
                <a:off x="313" y="305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65675" name="Text Box 75"/>
          <p:cNvSpPr txBox="1">
            <a:spLocks noChangeArrowheads="1"/>
          </p:cNvSpPr>
          <p:nvPr/>
        </p:nvSpPr>
        <p:spPr bwMode="auto">
          <a:xfrm>
            <a:off x="887414" y="5200836"/>
            <a:ext cx="2057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CP</a:t>
            </a:r>
            <a:r>
              <a:rPr lang="en-US" altLang="zh-CN" sz="1800" baseline="-250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：将结果打入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6042" name="Text Box 76"/>
          <p:cNvSpPr txBox="1">
            <a:spLocks noChangeArrowheads="1"/>
          </p:cNvSpPr>
          <p:nvPr/>
        </p:nvSpPr>
        <p:spPr bwMode="auto">
          <a:xfrm>
            <a:off x="3635375" y="917603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补码加减运算器粗框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78313" y="1504133"/>
            <a:ext cx="4876800" cy="4422841"/>
            <a:chOff x="4278313" y="1504134"/>
            <a:chExt cx="4876800" cy="4724400"/>
          </a:xfrm>
        </p:grpSpPr>
        <p:sp>
          <p:nvSpPr>
            <p:cNvPr id="665603" name="Line 3"/>
            <p:cNvSpPr>
              <a:spLocks noChangeShapeType="1"/>
            </p:cNvSpPr>
            <p:nvPr/>
          </p:nvSpPr>
          <p:spPr bwMode="auto">
            <a:xfrm flipV="1">
              <a:off x="6792913" y="3332934"/>
              <a:ext cx="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04" name="Group 4"/>
            <p:cNvGrpSpPr>
              <a:grpSpLocks/>
            </p:cNvGrpSpPr>
            <p:nvPr/>
          </p:nvGrpSpPr>
          <p:grpSpPr bwMode="auto">
            <a:xfrm>
              <a:off x="4506913" y="5066484"/>
              <a:ext cx="3581400" cy="476250"/>
              <a:chOff x="2976" y="3204"/>
              <a:chExt cx="2256" cy="300"/>
            </a:xfrm>
          </p:grpSpPr>
          <p:sp>
            <p:nvSpPr>
              <p:cNvPr id="86093" name="Rectangle 5"/>
              <p:cNvSpPr>
                <a:spLocks noChangeArrowheads="1"/>
              </p:cNvSpPr>
              <p:nvPr/>
            </p:nvSpPr>
            <p:spPr bwMode="auto">
              <a:xfrm>
                <a:off x="2976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4" name="Rectangle 6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5" name="Text Box 7"/>
              <p:cNvSpPr txBox="1">
                <a:spLocks noChangeArrowheads="1"/>
              </p:cNvSpPr>
              <p:nvPr/>
            </p:nvSpPr>
            <p:spPr bwMode="auto">
              <a:xfrm>
                <a:off x="3103" y="3216"/>
                <a:ext cx="9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A(X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86096" name="Text Box 8"/>
              <p:cNvSpPr txBox="1">
                <a:spLocks noChangeArrowheads="1"/>
              </p:cNvSpPr>
              <p:nvPr/>
            </p:nvSpPr>
            <p:spPr bwMode="auto">
              <a:xfrm>
                <a:off x="4320" y="3204"/>
                <a:ext cx="67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B(Y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sp>
          <p:nvSpPr>
            <p:cNvPr id="665609" name="Line 9"/>
            <p:cNvSpPr>
              <a:spLocks noChangeShapeType="1"/>
            </p:cNvSpPr>
            <p:nvPr/>
          </p:nvSpPr>
          <p:spPr bwMode="auto">
            <a:xfrm>
              <a:off x="5607269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0" name="Line 10"/>
            <p:cNvSpPr>
              <a:spLocks noChangeShapeType="1"/>
            </p:cNvSpPr>
            <p:nvPr/>
          </p:nvSpPr>
          <p:spPr bwMode="auto">
            <a:xfrm>
              <a:off x="5022836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1" name="Line 11"/>
            <p:cNvSpPr>
              <a:spLocks noChangeShapeType="1"/>
            </p:cNvSpPr>
            <p:nvPr/>
          </p:nvSpPr>
          <p:spPr bwMode="auto">
            <a:xfrm>
              <a:off x="7097713" y="3028134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12" name="Group 12"/>
            <p:cNvGrpSpPr>
              <a:grpSpLocks/>
            </p:cNvGrpSpPr>
            <p:nvPr/>
          </p:nvGrpSpPr>
          <p:grpSpPr bwMode="auto">
            <a:xfrm>
              <a:off x="4354513" y="3332934"/>
              <a:ext cx="1676400" cy="1768475"/>
              <a:chOff x="2880" y="2112"/>
              <a:chExt cx="1056" cy="1114"/>
            </a:xfrm>
          </p:grpSpPr>
          <p:sp>
            <p:nvSpPr>
              <p:cNvPr id="86082" name="Rectangle 13"/>
              <p:cNvSpPr>
                <a:spLocks noChangeArrowheads="1"/>
              </p:cNvSpPr>
              <p:nvPr/>
            </p:nvSpPr>
            <p:spPr bwMode="auto">
              <a:xfrm>
                <a:off x="3168" y="2400"/>
                <a:ext cx="768" cy="2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83" name="Line 14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4" name="Line 15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5" name="Line 16"/>
              <p:cNvSpPr>
                <a:spLocks noChangeShapeType="1"/>
              </p:cNvSpPr>
              <p:nvPr/>
            </p:nvSpPr>
            <p:spPr bwMode="auto">
              <a:xfrm flipV="1">
                <a:off x="3840" y="211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6" name="Line 17"/>
              <p:cNvSpPr>
                <a:spLocks noChangeShapeType="1"/>
              </p:cNvSpPr>
              <p:nvPr/>
            </p:nvSpPr>
            <p:spPr bwMode="auto">
              <a:xfrm>
                <a:off x="3312" y="264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7" name="Line 18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8" name="Line 19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9" name="Line 20"/>
              <p:cNvSpPr>
                <a:spLocks noChangeShapeType="1"/>
              </p:cNvSpPr>
              <p:nvPr/>
            </p:nvSpPr>
            <p:spPr bwMode="auto">
              <a:xfrm>
                <a:off x="3168" y="2880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0" name="Line 21"/>
              <p:cNvSpPr>
                <a:spLocks noChangeShapeType="1"/>
              </p:cNvSpPr>
              <p:nvPr/>
            </p:nvSpPr>
            <p:spPr bwMode="auto">
              <a:xfrm>
                <a:off x="3648" y="264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1" name="Text Box 22"/>
              <p:cNvSpPr txBox="1">
                <a:spLocks noChangeArrowheads="1"/>
              </p:cNvSpPr>
              <p:nvPr/>
            </p:nvSpPr>
            <p:spPr bwMode="auto">
              <a:xfrm>
                <a:off x="2880" y="2832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+A</a:t>
                </a:r>
              </a:p>
            </p:txBody>
          </p:sp>
          <p:sp>
            <p:nvSpPr>
              <p:cNvPr id="86092" name="Text Box 23"/>
              <p:cNvSpPr txBox="1">
                <a:spLocks noChangeArrowheads="1"/>
              </p:cNvSpPr>
              <p:nvPr/>
            </p:nvSpPr>
            <p:spPr bwMode="auto">
              <a:xfrm>
                <a:off x="3672" y="2915"/>
                <a:ext cx="233" cy="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grpSp>
          <p:nvGrpSpPr>
            <p:cNvPr id="665624" name="Group 24"/>
            <p:cNvGrpSpPr>
              <a:grpSpLocks/>
            </p:cNvGrpSpPr>
            <p:nvPr/>
          </p:nvGrpSpPr>
          <p:grpSpPr bwMode="auto">
            <a:xfrm>
              <a:off x="6488113" y="3561535"/>
              <a:ext cx="2590800" cy="1592263"/>
              <a:chOff x="4224" y="2256"/>
              <a:chExt cx="1632" cy="1003"/>
            </a:xfrm>
          </p:grpSpPr>
          <p:sp>
            <p:nvSpPr>
              <p:cNvPr id="86063" name="Rectangle 25"/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1008" cy="3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64" name="Line 26"/>
              <p:cNvSpPr>
                <a:spLocks noChangeShapeType="1"/>
              </p:cNvSpPr>
              <p:nvPr/>
            </p:nvSpPr>
            <p:spPr bwMode="auto">
              <a:xfrm>
                <a:off x="4224" y="2592"/>
                <a:ext cx="100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5" name="Line 27"/>
              <p:cNvSpPr>
                <a:spLocks noChangeShapeType="1"/>
              </p:cNvSpPr>
              <p:nvPr/>
            </p:nvSpPr>
            <p:spPr bwMode="auto">
              <a:xfrm>
                <a:off x="4625" y="2496"/>
                <a:ext cx="15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6" name="Line 28"/>
              <p:cNvSpPr>
                <a:spLocks noChangeShapeType="1"/>
              </p:cNvSpPr>
              <p:nvPr/>
            </p:nvSpPr>
            <p:spPr bwMode="auto">
              <a:xfrm>
                <a:off x="4704" y="2431"/>
                <a:ext cx="0" cy="1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7" name="Line 29"/>
              <p:cNvSpPr>
                <a:spLocks noChangeShapeType="1"/>
              </p:cNvSpPr>
              <p:nvPr/>
            </p:nvSpPr>
            <p:spPr bwMode="auto">
              <a:xfrm>
                <a:off x="4704" y="259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8" name="Line 30"/>
              <p:cNvSpPr>
                <a:spLocks noChangeShapeType="1"/>
              </p:cNvSpPr>
              <p:nvPr/>
            </p:nvSpPr>
            <p:spPr bwMode="auto">
              <a:xfrm>
                <a:off x="4704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9" name="Line 31"/>
              <p:cNvSpPr>
                <a:spLocks noChangeShapeType="1"/>
              </p:cNvSpPr>
              <p:nvPr/>
            </p:nvSpPr>
            <p:spPr bwMode="auto">
              <a:xfrm>
                <a:off x="4416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0" name="Line 32"/>
              <p:cNvSpPr>
                <a:spLocks noChangeShapeType="1"/>
              </p:cNvSpPr>
              <p:nvPr/>
            </p:nvSpPr>
            <p:spPr bwMode="auto">
              <a:xfrm>
                <a:off x="5040" y="2784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1" name="Line 33"/>
              <p:cNvSpPr>
                <a:spLocks noChangeShapeType="1"/>
              </p:cNvSpPr>
              <p:nvPr/>
            </p:nvSpPr>
            <p:spPr bwMode="auto">
              <a:xfrm>
                <a:off x="4512" y="278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2" name="Line 34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3" name="Line 35"/>
              <p:cNvSpPr>
                <a:spLocks noChangeShapeType="1"/>
              </p:cNvSpPr>
              <p:nvPr/>
            </p:nvSpPr>
            <p:spPr bwMode="auto">
              <a:xfrm>
                <a:off x="5040" y="2880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4" name="Line 36"/>
              <p:cNvSpPr>
                <a:spLocks noChangeShapeType="1"/>
              </p:cNvSpPr>
              <p:nvPr/>
            </p:nvSpPr>
            <p:spPr bwMode="auto">
              <a:xfrm>
                <a:off x="480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5" name="Line 37"/>
              <p:cNvSpPr>
                <a:spLocks noChangeShapeType="1"/>
              </p:cNvSpPr>
              <p:nvPr/>
            </p:nvSpPr>
            <p:spPr bwMode="auto">
              <a:xfrm>
                <a:off x="432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6" name="Text Box 38"/>
              <p:cNvSpPr txBox="1">
                <a:spLocks noChangeArrowheads="1"/>
              </p:cNvSpPr>
              <p:nvPr/>
            </p:nvSpPr>
            <p:spPr bwMode="auto">
              <a:xfrm>
                <a:off x="4800" y="2947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971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8" name="Text Box 40"/>
              <p:cNvSpPr txBox="1">
                <a:spLocks noChangeArrowheads="1"/>
              </p:cNvSpPr>
              <p:nvPr/>
            </p:nvSpPr>
            <p:spPr bwMode="auto">
              <a:xfrm>
                <a:off x="5376" y="264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79" name="Text Box 41"/>
              <p:cNvSpPr txBox="1">
                <a:spLocks noChangeArrowheads="1"/>
              </p:cNvSpPr>
              <p:nvPr/>
            </p:nvSpPr>
            <p:spPr bwMode="auto">
              <a:xfrm>
                <a:off x="5376" y="288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80" name="Line 42"/>
              <p:cNvSpPr>
                <a:spLocks noChangeShapeType="1"/>
              </p:cNvSpPr>
              <p:nvPr/>
            </p:nvSpPr>
            <p:spPr bwMode="auto">
              <a:xfrm>
                <a:off x="4368" y="302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1" name="Line 43"/>
              <p:cNvSpPr>
                <a:spLocks noChangeShapeType="1"/>
              </p:cNvSpPr>
              <p:nvPr/>
            </p:nvSpPr>
            <p:spPr bwMode="auto">
              <a:xfrm>
                <a:off x="5520" y="2928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5644" name="Text Box 44"/>
            <p:cNvSpPr txBox="1">
              <a:spLocks noChangeArrowheads="1"/>
            </p:cNvSpPr>
            <p:nvPr/>
          </p:nvSpPr>
          <p:spPr bwMode="auto">
            <a:xfrm>
              <a:off x="8382000" y="2818584"/>
              <a:ext cx="76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+1</a:t>
              </a:r>
            </a:p>
          </p:txBody>
        </p:sp>
        <p:grpSp>
          <p:nvGrpSpPr>
            <p:cNvPr id="665645" name="Group 45"/>
            <p:cNvGrpSpPr>
              <a:grpSpLocks/>
            </p:cNvGrpSpPr>
            <p:nvPr/>
          </p:nvGrpSpPr>
          <p:grpSpPr bwMode="auto">
            <a:xfrm>
              <a:off x="5573713" y="5771334"/>
              <a:ext cx="1524000" cy="457200"/>
              <a:chOff x="3648" y="3648"/>
              <a:chExt cx="960" cy="288"/>
            </a:xfrm>
          </p:grpSpPr>
          <p:sp>
            <p:nvSpPr>
              <p:cNvPr id="86061" name="Line 46"/>
              <p:cNvSpPr>
                <a:spLocks noChangeShapeType="1"/>
              </p:cNvSpPr>
              <p:nvPr/>
            </p:nvSpPr>
            <p:spPr bwMode="auto">
              <a:xfrm>
                <a:off x="3648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2" name="Text Box 47"/>
              <p:cNvSpPr txBox="1">
                <a:spLocks noChangeArrowheads="1"/>
              </p:cNvSpPr>
              <p:nvPr/>
            </p:nvSpPr>
            <p:spPr bwMode="auto">
              <a:xfrm>
                <a:off x="3936" y="3648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CP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5648" name="Line 48"/>
            <p:cNvSpPr>
              <a:spLocks noChangeShapeType="1"/>
            </p:cNvSpPr>
            <p:nvPr/>
          </p:nvSpPr>
          <p:spPr bwMode="auto">
            <a:xfrm>
              <a:off x="4278313" y="1504134"/>
              <a:ext cx="213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49" name="Line 49"/>
            <p:cNvSpPr>
              <a:spLocks noChangeShapeType="1"/>
            </p:cNvSpPr>
            <p:nvPr/>
          </p:nvSpPr>
          <p:spPr bwMode="auto">
            <a:xfrm>
              <a:off x="4286701" y="5999934"/>
              <a:ext cx="7536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0" name="Line 50"/>
            <p:cNvSpPr>
              <a:spLocks noChangeShapeType="1"/>
            </p:cNvSpPr>
            <p:nvPr/>
          </p:nvSpPr>
          <p:spPr bwMode="auto">
            <a:xfrm>
              <a:off x="4295091" y="1504134"/>
              <a:ext cx="0" cy="449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51" name="Group 51"/>
            <p:cNvGrpSpPr>
              <a:grpSpLocks/>
            </p:cNvGrpSpPr>
            <p:nvPr/>
          </p:nvGrpSpPr>
          <p:grpSpPr bwMode="auto">
            <a:xfrm>
              <a:off x="5802313" y="1504134"/>
              <a:ext cx="3352800" cy="1219200"/>
              <a:chOff x="3792" y="960"/>
              <a:chExt cx="2112" cy="768"/>
            </a:xfrm>
          </p:grpSpPr>
          <p:sp>
            <p:nvSpPr>
              <p:cNvPr id="86053" name="Rectangle 52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768" cy="240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54" name="Line 53"/>
              <p:cNvSpPr>
                <a:spLocks noChangeShapeType="1"/>
              </p:cNvSpPr>
              <p:nvPr/>
            </p:nvSpPr>
            <p:spPr bwMode="auto">
              <a:xfrm>
                <a:off x="4032" y="148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5" name="Line 54"/>
              <p:cNvSpPr>
                <a:spLocks noChangeShapeType="1"/>
              </p:cNvSpPr>
              <p:nvPr/>
            </p:nvSpPr>
            <p:spPr bwMode="auto">
              <a:xfrm>
                <a:off x="4368" y="14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6" name="Line 55"/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7" name="Line 56"/>
              <p:cNvSpPr>
                <a:spLocks noChangeShapeType="1"/>
              </p:cNvSpPr>
              <p:nvPr/>
            </p:nvSpPr>
            <p:spPr bwMode="auto">
              <a:xfrm>
                <a:off x="4176" y="96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6058" name="Group 57"/>
              <p:cNvGrpSpPr>
                <a:grpSpLocks/>
              </p:cNvGrpSpPr>
              <p:nvPr/>
            </p:nvGrpSpPr>
            <p:grpSpPr bwMode="auto">
              <a:xfrm>
                <a:off x="5136" y="1440"/>
                <a:ext cx="768" cy="288"/>
                <a:chOff x="5136" y="1440"/>
                <a:chExt cx="768" cy="288"/>
              </a:xfrm>
            </p:grpSpPr>
            <p:sp>
              <p:nvSpPr>
                <p:cNvPr id="8605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5136" y="1440"/>
                  <a:ext cx="76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3366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rgbClr val="00264C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anose="05000000000000000000" pitchFamily="2" charset="2"/>
                    <a:buChar char="Ø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±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400">
                      <a:solidFill>
                        <a:srgbClr val="FF0000"/>
                      </a:solidFill>
                    </a:rPr>
                    <a:t>∑ </a:t>
                  </a:r>
                  <a:r>
                    <a:rPr lang="zh-CN" altLang="en-US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86060" name="Line 59"/>
                <p:cNvSpPr>
                  <a:spLocks noChangeShapeType="1"/>
                </p:cNvSpPr>
                <p:nvPr/>
              </p:nvSpPr>
              <p:spPr bwMode="auto">
                <a:xfrm>
                  <a:off x="5424" y="1584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5677" name="Group 77"/>
            <p:cNvGrpSpPr>
              <a:grpSpLocks/>
            </p:cNvGrpSpPr>
            <p:nvPr/>
          </p:nvGrpSpPr>
          <p:grpSpPr bwMode="auto">
            <a:xfrm>
              <a:off x="5497513" y="2686822"/>
              <a:ext cx="1600200" cy="646113"/>
              <a:chOff x="3600" y="1705"/>
              <a:chExt cx="1008" cy="407"/>
            </a:xfrm>
          </p:grpSpPr>
          <p:sp>
            <p:nvSpPr>
              <p:cNvPr id="86044" name="Rectangle 78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008" cy="384"/>
              </a:xfrm>
              <a:prstGeom prst="rect">
                <a:avLst/>
              </a:prstGeom>
              <a:solidFill>
                <a:srgbClr val="33CCCC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45" name="Text Box 79"/>
              <p:cNvSpPr txBox="1">
                <a:spLocks noChangeArrowheads="1"/>
              </p:cNvSpPr>
              <p:nvPr/>
            </p:nvSpPr>
            <p:spPr bwMode="auto">
              <a:xfrm>
                <a:off x="3885" y="1705"/>
                <a:ext cx="33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3200" dirty="0">
                    <a:solidFill>
                      <a:schemeClr val="tx1"/>
                    </a:solidFill>
                  </a:rPr>
                  <a:t>∑</a:t>
                </a:r>
              </a:p>
            </p:txBody>
          </p:sp>
        </p:grpSp>
      </p:grpSp>
      <p:sp>
        <p:nvSpPr>
          <p:cNvPr id="82" name="圆角矩形标注 81"/>
          <p:cNvSpPr/>
          <p:nvPr/>
        </p:nvSpPr>
        <p:spPr bwMode="auto">
          <a:xfrm>
            <a:off x="6858751" y="1117819"/>
            <a:ext cx="2074655" cy="836129"/>
          </a:xfrm>
          <a:prstGeom prst="wedgeRoundRectCallout">
            <a:avLst>
              <a:gd name="adj1" fmla="val -38827"/>
              <a:gd name="adj2" fmla="val 12259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对于运算器，感觉不到符号位的存在。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  <a:p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不区分数值位与符号位</a:t>
            </a:r>
          </a:p>
        </p:txBody>
      </p:sp>
    </p:spTree>
    <p:extLst>
      <p:ext uri="{BB962C8B-B14F-4D97-AF65-F5344CB8AC3E}">
        <p14:creationId xmlns:p14="http://schemas.microsoft.com/office/powerpoint/2010/main" val="504205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41754" y="1031846"/>
                <a:ext cx="8260491" cy="2949949"/>
              </a:xfrm>
              <a:noFill/>
            </p:spPr>
            <p:txBody>
              <a:bodyPr anchor="t" anchorCtr="0"/>
              <a:lstStyle/>
              <a:p>
                <a:pPr>
                  <a:lnSpc>
                    <a:spcPct val="95000"/>
                  </a:lnSpc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#include &lt;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stdio.h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&gt;</a:t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#include &lt;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math.h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&gt;</a:t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int  main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>（）</a:t>
                </a:r>
                <a:b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{</a:t>
                </a:r>
                <a:b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int 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a=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pow(2,31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);   //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sty m:val="p"/>
                      </m:rP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80 00 00 00 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rgbClr val="0303D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2147483648</a:t>
                </a:r>
                <a:br>
                  <a:rPr lang="en-US" altLang="zh-CN" sz="1600" b="1" dirty="0" smtClean="0">
                    <a:solidFill>
                      <a:srgbClr val="0000CC"/>
                    </a:solidFill>
                  </a:rPr>
                </a:b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       //a=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303D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2147483648  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06600"/>
                    </a:solidFill>
                  </a:rPr>
                  <a:t>2147483648 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化成二进制的补码形式存储到变量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a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的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4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个字节中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/>
                </a:r>
                <a:br>
                  <a:rPr lang="en-US" altLang="zh-CN" sz="1600" dirty="0">
                    <a:solidFill>
                      <a:srgbClr val="006600"/>
                    </a:solidFill>
                  </a:rPr>
                </a:b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      //a=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000000;  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直接将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16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进制数作为机器数存储到变量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a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的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4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个字节中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altLang="zh-CN" sz="1600" dirty="0" smtClean="0">
                    <a:solidFill>
                      <a:srgbClr val="7030A0"/>
                    </a:solidFill>
                  </a:rPr>
                </a:br>
                <a:r>
                  <a:rPr lang="en-US" altLang="zh-CN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                                     </a:t>
                </a:r>
                <a:r>
                  <a:rPr lang="en-US" altLang="zh-CN" sz="1600" dirty="0" smtClean="0">
                    <a:solidFill>
                      <a:srgbClr val="C0000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C00000"/>
                    </a:solidFill>
                  </a:rPr>
                  <a:t>利用</a:t>
                </a:r>
                <a:r>
                  <a:rPr lang="en-US" altLang="zh-CN" sz="1600" dirty="0" smtClean="0">
                    <a:solidFill>
                      <a:srgbClr val="C00000"/>
                    </a:solidFill>
                  </a:rPr>
                  <a:t>16</a:t>
                </a:r>
                <a:r>
                  <a:rPr lang="zh-CN" altLang="en-US" sz="1600" dirty="0" smtClean="0">
                    <a:solidFill>
                      <a:srgbClr val="C00000"/>
                    </a:solidFill>
                  </a:rPr>
                  <a:t>进制输出也是输出整型变量的机器数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int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b=1;         </a:t>
                </a: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unsigned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u=</a:t>
                </a:r>
                <a:r>
                  <a:rPr lang="en-US" altLang="zh-CN" sz="1600" dirty="0" err="1">
                    <a:solidFill>
                      <a:srgbClr val="080808"/>
                    </a:solidFill>
                    <a:latin typeface="+mn-lt"/>
                  </a:rPr>
                  <a:t>a+b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;   </a:t>
                </a:r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//</a:t>
                </a:r>
                <a:r>
                  <a:rPr lang="zh-CN" altLang="en-US" sz="1600" dirty="0" smtClean="0">
                    <a:solidFill>
                      <a:srgbClr val="080808"/>
                    </a:solidFill>
                    <a:latin typeface="+mn-lt"/>
                  </a:rPr>
                  <a:t>硬件按无</a:t>
                </a: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符号数相加：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</a:t>
                </a:r>
                <a:r>
                  <a:rPr lang="en-US" altLang="zh-CN" sz="16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+1=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</a:t>
                </a:r>
                <a:r>
                  <a:rPr lang="en-US" altLang="zh-CN" sz="1600" b="1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>       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printf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>（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”u= </a:t>
                </a:r>
                <a:r>
                  <a:rPr lang="en-US" altLang="zh-CN" sz="1600" dirty="0">
                    <a:solidFill>
                      <a:srgbClr val="7030A0"/>
                    </a:solidFill>
                    <a:latin typeface="+mn-lt"/>
                  </a:rPr>
                  <a:t>%d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, </a:t>
                </a:r>
                <a:r>
                  <a:rPr lang="en-US" altLang="zh-CN" sz="1600" dirty="0">
                    <a:solidFill>
                      <a:srgbClr val="7030A0"/>
                    </a:solidFill>
                    <a:latin typeface="+mn-lt"/>
                  </a:rPr>
                  <a:t>%u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, 0x</a:t>
                </a:r>
                <a:r>
                  <a:rPr lang="en-US" altLang="zh-CN" sz="1600" dirty="0">
                    <a:solidFill>
                      <a:srgbClr val="7030A0"/>
                    </a:solidFill>
                    <a:latin typeface="+mn-lt"/>
                  </a:rPr>
                  <a:t>%X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\n”, 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u,u,u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);  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       return 0;</a:t>
                </a: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｝</a:t>
                </a: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1754" y="1031846"/>
                <a:ext cx="8260491" cy="2949949"/>
              </a:xfrm>
              <a:blipFill>
                <a:blip r:embed="rId2"/>
                <a:stretch>
                  <a:fillRect l="-369" t="-1033" b="-7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11794" y="4065632"/>
            <a:ext cx="5669824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u= -2147483647,  2147483649,  0x80000001</a:t>
            </a:r>
            <a:endParaRPr lang="zh-CN" altLang="en-US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整型变量的定义与使用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54" y="4720204"/>
            <a:ext cx="8336486" cy="1418454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原因：同前页</a:t>
            </a:r>
            <a:endParaRPr lang="en-US" altLang="zh-CN" sz="1600" dirty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补码表示，符号位参与运算，可以理解为无符号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数运算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至于运算结果的含义，需根据将其赋值变量的数据类型做相应的解析。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补码的发明，对计算机的贡献很大！！！</a:t>
            </a:r>
            <a:endParaRPr lang="en-US" altLang="zh-CN" sz="1600" dirty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3282347" y="1379813"/>
            <a:ext cx="4921134" cy="412223"/>
          </a:xfrm>
          <a:prstGeom prst="wedgeRoundRectCallout">
            <a:avLst>
              <a:gd name="adj1" fmla="val -20833"/>
              <a:gd name="adj2" fmla="val 5087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%x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%X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%o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：输出的是数据的存储形式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即机器数</a:t>
            </a:r>
          </a:p>
        </p:txBody>
      </p:sp>
    </p:spTree>
    <p:extLst>
      <p:ext uri="{BB962C8B-B14F-4D97-AF65-F5344CB8AC3E}">
        <p14:creationId xmlns:p14="http://schemas.microsoft.com/office/powerpoint/2010/main" val="39132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942" y="1787495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a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4558115" cy="1952422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math.h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80808"/>
                </a:solidFill>
                <a:latin typeface="+mn-lt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a= -1; </a:t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”a= 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zh-CN" altLang="en-US" sz="1600" dirty="0" smtClean="0">
                <a:solidFill>
                  <a:srgbClr val="7030A0"/>
                </a:solidFill>
                <a:latin typeface="+mn-lt"/>
              </a:rPr>
              <a:t>，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a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=%d\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n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”,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a,a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   //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输出什么？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91680" y="4602168"/>
            <a:ext cx="4525662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a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= FFFFFFFF</a:t>
            </a:r>
            <a:r>
              <a:rPr lang="zh-CN" altLang="en-US" sz="1800" b="1" dirty="0" smtClean="0">
                <a:solidFill>
                  <a:srgbClr val="0000CC"/>
                </a:solidFill>
                <a:latin typeface="+mn-lt"/>
                <a:ea typeface="+mn-ea"/>
              </a:rPr>
              <a:t>，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a= -1</a:t>
            </a: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5" y="324296"/>
            <a:ext cx="7185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整型变量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80" y="3335052"/>
            <a:ext cx="6989525" cy="120752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a=-1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</a:rPr>
              <a:t>将数值</a:t>
            </a:r>
            <a:r>
              <a:rPr lang="en-US" altLang="zh-CN" sz="1600" dirty="0" smtClean="0">
                <a:solidFill>
                  <a:srgbClr val="0070C0"/>
                </a:solidFill>
              </a:rPr>
              <a:t>-</a:t>
            </a:r>
            <a:r>
              <a:rPr lang="en-US" altLang="zh-CN" sz="1600" dirty="0">
                <a:solidFill>
                  <a:srgbClr val="0070C0"/>
                </a:solidFill>
              </a:rPr>
              <a:t>1</a:t>
            </a:r>
            <a:r>
              <a:rPr lang="zh-CN" altLang="en-US" sz="1600" dirty="0">
                <a:solidFill>
                  <a:srgbClr val="0070C0"/>
                </a:solidFill>
              </a:rPr>
              <a:t>转换成</a:t>
            </a:r>
            <a:r>
              <a:rPr lang="zh-CN" altLang="en-US" sz="1600" dirty="0" smtClean="0">
                <a:solidFill>
                  <a:srgbClr val="0070C0"/>
                </a:solidFill>
              </a:rPr>
              <a:t>补码形式，存储</a:t>
            </a:r>
            <a:r>
              <a:rPr lang="zh-CN" altLang="en-US" sz="1600" dirty="0">
                <a:solidFill>
                  <a:srgbClr val="0070C0"/>
                </a:solidFill>
              </a:rPr>
              <a:t>到</a:t>
            </a:r>
            <a:r>
              <a:rPr lang="zh-CN" altLang="en-US" sz="1600" dirty="0" smtClean="0">
                <a:solidFill>
                  <a:srgbClr val="0070C0"/>
                </a:solidFill>
              </a:rPr>
              <a:t>变量</a:t>
            </a:r>
            <a:r>
              <a:rPr lang="en-US" altLang="zh-CN" sz="1600" dirty="0" smtClean="0">
                <a:solidFill>
                  <a:srgbClr val="0070C0"/>
                </a:solidFill>
              </a:rPr>
              <a:t>a</a:t>
            </a:r>
            <a:r>
              <a:rPr lang="zh-CN" altLang="en-US" sz="1600" dirty="0" smtClean="0">
                <a:solidFill>
                  <a:srgbClr val="0070C0"/>
                </a:solidFill>
              </a:rPr>
              <a:t>的</a:t>
            </a:r>
            <a:r>
              <a:rPr lang="en-US" altLang="zh-CN" sz="1600" dirty="0">
                <a:solidFill>
                  <a:srgbClr val="0070C0"/>
                </a:solidFill>
              </a:rPr>
              <a:t>4</a:t>
            </a:r>
            <a:r>
              <a:rPr lang="zh-CN" altLang="en-US" sz="1600" dirty="0">
                <a:solidFill>
                  <a:srgbClr val="0070C0"/>
                </a:solidFill>
              </a:rPr>
              <a:t>字节存储空间</a:t>
            </a:r>
            <a:r>
              <a:rPr lang="zh-CN" altLang="en-US" sz="1600" dirty="0" smtClean="0">
                <a:solidFill>
                  <a:srgbClr val="0070C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70C0"/>
                </a:solidFill>
              </a:rPr>
              <a:t>                  //0xFFFFFFFF</a:t>
            </a:r>
            <a:r>
              <a:rPr lang="zh-CN" altLang="en-US" sz="1600" dirty="0" smtClean="0">
                <a:solidFill>
                  <a:srgbClr val="0070C0"/>
                </a:solidFill>
              </a:rPr>
              <a:t>按有符号数解释为：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-1</a:t>
            </a:r>
            <a:r>
              <a:rPr lang="en-US" altLang="zh-CN" sz="1600" dirty="0">
                <a:solidFill>
                  <a:srgbClr val="0070C0"/>
                </a:solidFill>
              </a:rPr>
              <a:t/>
            </a:r>
            <a:br>
              <a:rPr lang="en-US" altLang="zh-CN" sz="1600" dirty="0">
                <a:solidFill>
                  <a:srgbClr val="0070C0"/>
                </a:solidFill>
              </a:rPr>
            </a:br>
            <a:endParaRPr lang="en-US" altLang="zh-CN" sz="16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807" y="1228044"/>
            <a:ext cx="1026062" cy="31888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-1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补码</a:t>
            </a:r>
            <a:endParaRPr lang="en-US" altLang="zh-CN" sz="1600" dirty="0" smtClean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43387"/>
              </p:ext>
            </p:extLst>
          </p:nvPr>
        </p:nvGraphicFramePr>
        <p:xfrm>
          <a:off x="7035248" y="1019443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341786" y="1208599"/>
            <a:ext cx="1322961" cy="338850"/>
            <a:chOff x="3938174" y="1132716"/>
            <a:chExt cx="1322961" cy="3388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221753B-02CF-4445-A516-E1EE3DC7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74" y="1163105"/>
              <a:ext cx="1322961" cy="308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indent="0">
                <a:spcBef>
                  <a:spcPct val="5000"/>
                </a:spcBef>
                <a:buNone/>
              </a:pPr>
              <a:endParaRPr lang="en-US" altLang="zh-CN" sz="16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0779" y="1132716"/>
              <a:ext cx="13003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spcBef>
                  <a:spcPct val="5000"/>
                </a:spcBef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Wingdings" panose="05000000000000000000" pitchFamily="2" charset="2"/>
                </a:rPr>
                <a:t>0xFFFFFFFF</a:t>
              </a:r>
              <a:endPara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</a:endParaRPr>
            </a:p>
          </p:txBody>
        </p:sp>
      </p:grpSp>
      <p:cxnSp>
        <p:nvCxnSpPr>
          <p:cNvPr id="14" name="直接箭头连接符 13"/>
          <p:cNvCxnSpPr>
            <a:stCxn id="6" idx="3"/>
            <a:endCxn id="13" idx="1"/>
          </p:cNvCxnSpPr>
          <p:nvPr/>
        </p:nvCxnSpPr>
        <p:spPr bwMode="auto">
          <a:xfrm flipV="1">
            <a:off x="4999869" y="1377876"/>
            <a:ext cx="364522" cy="96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 bwMode="auto">
          <a:xfrm>
            <a:off x="6664747" y="1546925"/>
            <a:ext cx="385361" cy="3775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矩形 15"/>
          <p:cNvSpPr/>
          <p:nvPr/>
        </p:nvSpPr>
        <p:spPr>
          <a:xfrm>
            <a:off x="7093586" y="1765060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868" grpId="0" animBg="1"/>
      <p:bldP spid="5" grpId="0" animBg="1"/>
      <p:bldP spid="6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942" y="1787495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5751228" cy="1952422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math.h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</a:rPr>
              <a:t>unsigned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 u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= -1; //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不建议这样使用</a:t>
            </a:r>
            <a:r>
              <a:rPr lang="zh-CN" altLang="en-US" sz="1600" dirty="0" smtClean="0">
                <a:solidFill>
                  <a:srgbClr val="080808"/>
                </a:solidFill>
                <a:latin typeface="+mn-lt"/>
              </a:rPr>
              <a:t>，这里只为说明赋值过程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”u= 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zh-CN" altLang="en-US" sz="1600" dirty="0" smtClean="0">
                <a:solidFill>
                  <a:srgbClr val="7030A0"/>
                </a:solidFill>
                <a:latin typeface="+mn-lt"/>
              </a:rPr>
              <a:t>，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u=%u\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n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”,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u,u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   //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输出什么？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28420" y="4791135"/>
            <a:ext cx="4525662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u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= FFFFFFFF</a:t>
            </a:r>
            <a:r>
              <a:rPr lang="zh-CN" altLang="en-US" sz="1800" b="1" dirty="0" smtClean="0">
                <a:solidFill>
                  <a:srgbClr val="0000CC"/>
                </a:solidFill>
                <a:latin typeface="+mn-lt"/>
                <a:ea typeface="+mn-ea"/>
              </a:rPr>
              <a:t>，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u=4294967295</a:t>
            </a: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20" y="3354315"/>
            <a:ext cx="7089577" cy="120752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u</a:t>
            </a: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=-1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</a:rPr>
              <a:t>将数值</a:t>
            </a:r>
            <a:r>
              <a:rPr lang="en-US" altLang="zh-CN" sz="1600" dirty="0" smtClean="0">
                <a:solidFill>
                  <a:srgbClr val="0070C0"/>
                </a:solidFill>
              </a:rPr>
              <a:t>-</a:t>
            </a:r>
            <a:r>
              <a:rPr lang="en-US" altLang="zh-CN" sz="1600" dirty="0">
                <a:solidFill>
                  <a:srgbClr val="0070C0"/>
                </a:solidFill>
              </a:rPr>
              <a:t>1</a:t>
            </a:r>
            <a:r>
              <a:rPr lang="zh-CN" altLang="en-US" sz="1600" dirty="0">
                <a:solidFill>
                  <a:srgbClr val="0070C0"/>
                </a:solidFill>
              </a:rPr>
              <a:t>转换成</a:t>
            </a:r>
            <a:r>
              <a:rPr lang="zh-CN" altLang="en-US" sz="1600" dirty="0" smtClean="0">
                <a:solidFill>
                  <a:srgbClr val="0070C0"/>
                </a:solidFill>
              </a:rPr>
              <a:t>补码形式，存储</a:t>
            </a:r>
            <a:r>
              <a:rPr lang="zh-CN" altLang="en-US" sz="1600" dirty="0">
                <a:solidFill>
                  <a:srgbClr val="0070C0"/>
                </a:solidFill>
              </a:rPr>
              <a:t>到</a:t>
            </a:r>
            <a:r>
              <a:rPr lang="zh-CN" altLang="en-US" sz="1600" dirty="0" smtClean="0">
                <a:solidFill>
                  <a:srgbClr val="0070C0"/>
                </a:solidFill>
              </a:rPr>
              <a:t>变量</a:t>
            </a:r>
            <a:r>
              <a:rPr lang="en-US" altLang="zh-CN" sz="1600" dirty="0" smtClean="0">
                <a:solidFill>
                  <a:srgbClr val="0070C0"/>
                </a:solidFill>
              </a:rPr>
              <a:t>u</a:t>
            </a:r>
            <a:r>
              <a:rPr lang="zh-CN" altLang="en-US" sz="1600" dirty="0" smtClean="0">
                <a:solidFill>
                  <a:srgbClr val="0070C0"/>
                </a:solidFill>
              </a:rPr>
              <a:t>的</a:t>
            </a:r>
            <a:r>
              <a:rPr lang="en-US" altLang="zh-CN" sz="1600" dirty="0">
                <a:solidFill>
                  <a:srgbClr val="0070C0"/>
                </a:solidFill>
              </a:rPr>
              <a:t>4</a:t>
            </a:r>
            <a:r>
              <a:rPr lang="zh-CN" altLang="en-US" sz="1600" dirty="0">
                <a:solidFill>
                  <a:srgbClr val="0070C0"/>
                </a:solidFill>
              </a:rPr>
              <a:t>字节存储空间</a:t>
            </a:r>
            <a:r>
              <a:rPr lang="zh-CN" altLang="en-US" sz="1600" dirty="0" smtClean="0">
                <a:solidFill>
                  <a:srgbClr val="0070C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70C0"/>
                </a:solidFill>
              </a:rPr>
              <a:t>                  //0xFFFFFFFF</a:t>
            </a:r>
            <a:r>
              <a:rPr lang="zh-CN" altLang="en-US" sz="1600" dirty="0" smtClean="0">
                <a:solidFill>
                  <a:srgbClr val="0070C0"/>
                </a:solidFill>
              </a:rPr>
              <a:t>按无符号数解释为：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2</a:t>
            </a:r>
            <a:r>
              <a:rPr lang="en-US" altLang="zh-CN" sz="1600" b="1" baseline="30000" dirty="0" smtClean="0">
                <a:solidFill>
                  <a:srgbClr val="0000CC"/>
                </a:solidFill>
              </a:rPr>
              <a:t>32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-1=4294967295</a:t>
            </a:r>
            <a:r>
              <a:rPr lang="en-US" altLang="zh-CN" sz="1600" dirty="0">
                <a:solidFill>
                  <a:srgbClr val="0070C0"/>
                </a:solidFill>
              </a:rPr>
              <a:t/>
            </a:r>
            <a:br>
              <a:rPr lang="en-US" altLang="zh-CN" sz="1600" dirty="0">
                <a:solidFill>
                  <a:srgbClr val="0070C0"/>
                </a:solidFill>
              </a:rPr>
            </a:br>
            <a:endParaRPr lang="en-US" altLang="zh-CN" sz="16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807" y="1228044"/>
            <a:ext cx="1026062" cy="31888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-1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补码</a:t>
            </a:r>
            <a:endParaRPr lang="en-US" altLang="zh-CN" sz="1600" dirty="0" smtClean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43387"/>
              </p:ext>
            </p:extLst>
          </p:nvPr>
        </p:nvGraphicFramePr>
        <p:xfrm>
          <a:off x="7035248" y="1019443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341786" y="1208599"/>
            <a:ext cx="1322961" cy="338850"/>
            <a:chOff x="3938174" y="1132716"/>
            <a:chExt cx="1322961" cy="3388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221753B-02CF-4445-A516-E1EE3DC7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74" y="1163105"/>
              <a:ext cx="1322961" cy="308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indent="0">
                <a:spcBef>
                  <a:spcPct val="5000"/>
                </a:spcBef>
                <a:buNone/>
              </a:pPr>
              <a:endParaRPr lang="en-US" altLang="zh-CN" sz="16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0779" y="1132716"/>
              <a:ext cx="13003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spcBef>
                  <a:spcPct val="5000"/>
                </a:spcBef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Wingdings" panose="05000000000000000000" pitchFamily="2" charset="2"/>
                </a:rPr>
                <a:t>0xFFFFFFFF</a:t>
              </a:r>
              <a:endPara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</a:endParaRPr>
            </a:p>
          </p:txBody>
        </p:sp>
      </p:grpSp>
      <p:cxnSp>
        <p:nvCxnSpPr>
          <p:cNvPr id="14" name="直接箭头连接符 13"/>
          <p:cNvCxnSpPr>
            <a:stCxn id="6" idx="3"/>
            <a:endCxn id="13" idx="1"/>
          </p:cNvCxnSpPr>
          <p:nvPr/>
        </p:nvCxnSpPr>
        <p:spPr bwMode="auto">
          <a:xfrm flipV="1">
            <a:off x="4999869" y="1377876"/>
            <a:ext cx="364522" cy="96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 bwMode="auto">
          <a:xfrm>
            <a:off x="6664747" y="1546925"/>
            <a:ext cx="385361" cy="3775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矩形 15"/>
          <p:cNvSpPr/>
          <p:nvPr/>
        </p:nvSpPr>
        <p:spPr>
          <a:xfrm>
            <a:off x="7093586" y="1765060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8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868" grpId="0" animBg="1"/>
      <p:bldP spid="5" grpId="0" animBg="1"/>
      <p:bldP spid="6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8260491" cy="2476124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math.h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&gt;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</a:rPr>
              <a:t>int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a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= -1;   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将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-1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转换成补码存储到变量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a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的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4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字节存储空间中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70C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600" dirty="0" err="1" smtClean="0">
                <a:solidFill>
                  <a:srgbClr val="C00000"/>
                </a:solidFill>
                <a:latin typeface="+mn-lt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b=a;     </a:t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unsigned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u=a; </a:t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”a= 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b=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, u=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\n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”,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a,b,u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   //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输出什么？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39490" y="4609568"/>
            <a:ext cx="6379933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a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=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FFFFFFFF, b= FFFFFFFF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,</a:t>
            </a:r>
            <a:r>
              <a:rPr lang="en-US" altLang="zh-CN" sz="1800" b="1" dirty="0">
                <a:solidFill>
                  <a:srgbClr val="0000CC"/>
                </a:solidFill>
              </a:rPr>
              <a:t> u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= FFFFFFFF</a:t>
            </a:r>
            <a:endParaRPr lang="zh-CN" altLang="en-US" sz="1800" b="1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7077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字节数相同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之间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90" y="3485308"/>
            <a:ext cx="6379933" cy="9686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变量之间的赋值，如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b=a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直接复制变量</a:t>
            </a:r>
            <a:r>
              <a:rPr lang="en-US" altLang="zh-CN" sz="1600" b="1" dirty="0">
                <a:solidFill>
                  <a:srgbClr val="7030A0"/>
                </a:solidFill>
              </a:rPr>
              <a:t>a</a:t>
            </a:r>
            <a:r>
              <a:rPr lang="zh-CN" altLang="en-US" sz="1600" b="1" dirty="0">
                <a:solidFill>
                  <a:srgbClr val="7030A0"/>
                </a:solidFill>
              </a:rPr>
              <a:t>的</a:t>
            </a:r>
            <a:r>
              <a:rPr lang="en-US" altLang="zh-CN" sz="1600" b="1" dirty="0">
                <a:solidFill>
                  <a:srgbClr val="7030A0"/>
                </a:solidFill>
              </a:rPr>
              <a:t>4</a:t>
            </a:r>
            <a:r>
              <a:rPr lang="zh-CN" altLang="en-US" sz="1600" b="1" dirty="0">
                <a:solidFill>
                  <a:srgbClr val="7030A0"/>
                </a:solidFill>
              </a:rPr>
              <a:t>字节</a:t>
            </a:r>
            <a:r>
              <a:rPr lang="zh-CN" altLang="en-US" sz="1600" b="1" dirty="0">
                <a:solidFill>
                  <a:srgbClr val="0070C0"/>
                </a:solidFill>
              </a:rPr>
              <a:t>机器数</a:t>
            </a:r>
            <a:r>
              <a:rPr lang="zh-CN" altLang="en-US" sz="1600" b="1" dirty="0">
                <a:solidFill>
                  <a:srgbClr val="7030A0"/>
                </a:solidFill>
              </a:rPr>
              <a:t>到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变量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b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的</a:t>
            </a:r>
            <a:r>
              <a:rPr lang="en-US" altLang="zh-CN" sz="1600" b="1" dirty="0">
                <a:solidFill>
                  <a:srgbClr val="7030A0"/>
                </a:solidFill>
              </a:rPr>
              <a:t>4</a:t>
            </a:r>
            <a:r>
              <a:rPr lang="zh-CN" altLang="en-US" sz="1600" b="1" dirty="0">
                <a:solidFill>
                  <a:srgbClr val="7030A0"/>
                </a:solidFill>
              </a:rPr>
              <a:t>字节存储空间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u=a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，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直接复制变量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a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的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字节</a:t>
            </a:r>
            <a:r>
              <a:rPr lang="zh-CN" altLang="en-US" sz="1600" b="1" dirty="0" smtClean="0">
                <a:solidFill>
                  <a:srgbClr val="0070C0"/>
                </a:solidFill>
                <a:latin typeface="+mn-lt"/>
              </a:rPr>
              <a:t>机器数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到变量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u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的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字节存储空间中</a:t>
            </a:r>
            <a:endParaRPr lang="en-US" altLang="zh-CN" sz="1600" b="1" dirty="0">
              <a:solidFill>
                <a:srgbClr val="7030A0"/>
              </a:solidFill>
              <a:latin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50286"/>
              </p:ext>
            </p:extLst>
          </p:nvPr>
        </p:nvGraphicFramePr>
        <p:xfrm>
          <a:off x="6860680" y="1159929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1526803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1915038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b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2298071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</a:t>
            </a:r>
          </a:p>
          <a:p>
            <a:pPr marL="0" indent="0">
              <a:spcBef>
                <a:spcPct val="500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9412" y="1526803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19670" y="1893677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19670" y="2298229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51918" y="975263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a= -1</a:t>
            </a:r>
            <a:endParaRPr lang="zh-CN" altLang="en-US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75364" y="1272715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b=a</a:t>
            </a:r>
            <a:endParaRPr lang="zh-CN" altLang="en-US" dirty="0">
              <a:latin typeface="+mn-lt"/>
            </a:endParaRPr>
          </a:p>
        </p:txBody>
      </p:sp>
      <p:sp>
        <p:nvSpPr>
          <p:cNvPr id="18" name="左弧形箭头 17"/>
          <p:cNvSpPr/>
          <p:nvPr/>
        </p:nvSpPr>
        <p:spPr bwMode="auto">
          <a:xfrm>
            <a:off x="6435655" y="1709725"/>
            <a:ext cx="395530" cy="390195"/>
          </a:xfrm>
          <a:prstGeom prst="curvedRightArrow">
            <a:avLst>
              <a:gd name="adj1" fmla="val 25000"/>
              <a:gd name="adj2" fmla="val 50000"/>
              <a:gd name="adj3" fmla="val 295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左弧形箭头 20"/>
          <p:cNvSpPr/>
          <p:nvPr/>
        </p:nvSpPr>
        <p:spPr bwMode="auto">
          <a:xfrm>
            <a:off x="6414129" y="1709726"/>
            <a:ext cx="403501" cy="762894"/>
          </a:xfrm>
          <a:prstGeom prst="curvedRightArrow">
            <a:avLst>
              <a:gd name="adj1" fmla="val 25000"/>
              <a:gd name="adj2" fmla="val 50000"/>
              <a:gd name="adj3" fmla="val 295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89751" y="1510090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u=a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23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3" grpId="0"/>
      <p:bldP spid="4" grpId="0"/>
      <p:bldP spid="18" grpId="0" animBg="1"/>
      <p:bldP spid="21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整型数据</a:t>
            </a:r>
            <a:r>
              <a:rPr lang="zh-CN" altLang="en-US" dirty="0"/>
              <a:t>所占用的字节数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408843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在使用一个平台编程之前，应该先检查相应数据类型所占字节数，从而推出其表示范围，防止数据溢出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一般地，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16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C00000"/>
                </a:solidFill>
              </a:rPr>
              <a:t>2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7030A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4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32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short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2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与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zh-CN" altLang="en-US" sz="1800" dirty="0"/>
              <a:t>相同，均占用</a:t>
            </a:r>
            <a:r>
              <a:rPr lang="en-US" altLang="zh-CN" sz="1800" dirty="0">
                <a:solidFill>
                  <a:srgbClr val="0000CC"/>
                </a:solidFill>
              </a:rPr>
              <a:t>4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long </a:t>
            </a:r>
            <a:r>
              <a:rPr lang="en-US" altLang="zh-CN" sz="1800" dirty="0" err="1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64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short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2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占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7030A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zh-CN" altLang="en-US" sz="1800" dirty="0"/>
              <a:t>占用</a:t>
            </a:r>
            <a:r>
              <a:rPr lang="en-US" altLang="zh-CN" sz="1800" dirty="0"/>
              <a:t>4/8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 long </a:t>
            </a:r>
            <a:r>
              <a:rPr lang="en-US" altLang="zh-CN" sz="1800" dirty="0" err="1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/>
              <a:t>字节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注：</a:t>
            </a:r>
            <a:r>
              <a:rPr lang="en-US" altLang="zh-CN" sz="2000" b="1" dirty="0">
                <a:solidFill>
                  <a:srgbClr val="7030A0"/>
                </a:solidFill>
              </a:rPr>
              <a:t>C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标准（规范）中只是规定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 smtClean="0">
                <a:solidFill>
                  <a:srgbClr val="0000CC"/>
                </a:solidFill>
              </a:rPr>
              <a:t>short</a:t>
            </a:r>
            <a:r>
              <a:rPr lang="en-US" altLang="zh-CN" sz="1800" b="1" dirty="0">
                <a:solidFill>
                  <a:srgbClr val="0000CC"/>
                </a:solidFill>
              </a:rPr>
              <a:t>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int</a:t>
            </a:r>
            <a:r>
              <a:rPr lang="en-US" altLang="zh-CN" sz="1800" b="1" dirty="0">
                <a:solidFill>
                  <a:srgbClr val="0000CC"/>
                </a:solidFill>
              </a:rPr>
              <a:t>&lt;=long</a:t>
            </a:r>
            <a:r>
              <a:rPr lang="zh-CN" altLang="en-US" sz="1800" b="1" dirty="0">
                <a:solidFill>
                  <a:srgbClr val="7030A0"/>
                </a:solidFill>
              </a:rPr>
              <a:t>，并没有严格规定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各种数据类型所占用</a:t>
            </a:r>
            <a:r>
              <a:rPr lang="zh-CN" altLang="en-US" sz="1800" b="1" dirty="0">
                <a:solidFill>
                  <a:srgbClr val="7030A0"/>
                </a:solidFill>
              </a:rPr>
              <a:t>的字节数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；</a:t>
            </a:r>
            <a:endParaRPr lang="en-US" altLang="zh-CN" sz="1800" b="1" dirty="0" smtClean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C00000"/>
                </a:solidFill>
              </a:rPr>
              <a:t>具体</a:t>
            </a:r>
            <a:r>
              <a:rPr lang="zh-CN" altLang="en-US" sz="1800" b="1" dirty="0">
                <a:solidFill>
                  <a:srgbClr val="C00000"/>
                </a:solidFill>
              </a:rPr>
              <a:t>占用的字节数取决于编译器</a:t>
            </a:r>
            <a:r>
              <a:rPr lang="zh-CN" altLang="en-US" sz="1800" b="1" dirty="0">
                <a:solidFill>
                  <a:srgbClr val="7030A0"/>
                </a:solidFill>
              </a:rPr>
              <a:t>；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/>
              <a:t>整型数据所占用的字节数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47164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在使用一个平台编程之前，应该先检查相应数据类型所占字节数，从而推出其表示范围，防止数据溢出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单目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运算符</a:t>
            </a: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zh-CN" altLang="en-US" sz="2000" dirty="0" smtClean="0">
                <a:solidFill>
                  <a:srgbClr val="7030A0"/>
                </a:solidFill>
              </a:rPr>
              <a:t>不是函数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en-US" altLang="zh-CN" sz="2000" b="1" dirty="0" err="1" smtClean="0">
                <a:solidFill>
                  <a:srgbClr val="0000CC"/>
                </a:solidFill>
              </a:rPr>
              <a:t>sizeof</a:t>
            </a:r>
            <a:r>
              <a:rPr lang="en-US" altLang="zh-CN" sz="2000" b="1" dirty="0" smtClean="0">
                <a:solidFill>
                  <a:srgbClr val="0000CC"/>
                </a:solidFill>
              </a:rPr>
              <a:t>(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type</a:t>
            </a:r>
            <a:r>
              <a:rPr lang="en-US" altLang="zh-CN" sz="2000" b="1" dirty="0">
                <a:solidFill>
                  <a:srgbClr val="0000CC"/>
                </a:solidFill>
              </a:rPr>
              <a:t>)</a:t>
            </a:r>
            <a:r>
              <a:rPr lang="zh-CN" altLang="en-US" sz="2000" dirty="0">
                <a:solidFill>
                  <a:srgbClr val="000000"/>
                </a:solidFill>
              </a:rPr>
              <a:t>或</a:t>
            </a:r>
            <a:r>
              <a:rPr lang="en-US" altLang="zh-CN" sz="2000" b="1" dirty="0" err="1">
                <a:solidFill>
                  <a:srgbClr val="0000CC"/>
                </a:solidFill>
              </a:rPr>
              <a:t>sizeof</a:t>
            </a:r>
            <a:r>
              <a:rPr lang="en-US" altLang="zh-CN" sz="2000" b="1" dirty="0">
                <a:solidFill>
                  <a:srgbClr val="0000CC"/>
                </a:solidFill>
              </a:rPr>
              <a:t>(</a:t>
            </a:r>
            <a:r>
              <a:rPr lang="en-US" altLang="zh-CN" sz="2000" b="1" dirty="0">
                <a:solidFill>
                  <a:srgbClr val="7030A0"/>
                </a:solidFill>
              </a:rPr>
              <a:t>variable</a:t>
            </a:r>
            <a:r>
              <a:rPr lang="en-US" altLang="zh-CN" sz="2000" b="1" dirty="0">
                <a:solidFill>
                  <a:srgbClr val="0000CC"/>
                </a:solidFill>
              </a:rPr>
              <a:t>) </a:t>
            </a:r>
            <a:r>
              <a:rPr lang="zh-CN" altLang="en-US" sz="2000" dirty="0">
                <a:solidFill>
                  <a:srgbClr val="000000"/>
                </a:solidFill>
              </a:rPr>
              <a:t>，返回类型</a:t>
            </a:r>
            <a:r>
              <a:rPr lang="en-US" altLang="zh-CN" sz="2000" dirty="0">
                <a:solidFill>
                  <a:srgbClr val="000000"/>
                </a:solidFill>
              </a:rPr>
              <a:t>type</a:t>
            </a:r>
            <a:r>
              <a:rPr lang="zh-CN" altLang="en-US" sz="2000" dirty="0">
                <a:solidFill>
                  <a:srgbClr val="000000"/>
                </a:solidFill>
              </a:rPr>
              <a:t>或变量</a:t>
            </a:r>
            <a:r>
              <a:rPr lang="en-US" altLang="zh-CN" sz="2000" dirty="0">
                <a:solidFill>
                  <a:srgbClr val="000000"/>
                </a:solidFill>
              </a:rPr>
              <a:t>variable </a:t>
            </a:r>
            <a:r>
              <a:rPr lang="zh-CN" altLang="en-US" sz="2000" dirty="0">
                <a:solidFill>
                  <a:srgbClr val="000000"/>
                </a:solidFill>
              </a:rPr>
              <a:t>所占用的字节</a:t>
            </a:r>
            <a:r>
              <a:rPr lang="zh-CN" altLang="en-US" sz="2000" dirty="0" smtClean="0">
                <a:solidFill>
                  <a:srgbClr val="000000"/>
                </a:solidFill>
              </a:rPr>
              <a:t>数 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MSDN</a:t>
            </a:r>
            <a:r>
              <a:rPr lang="zh-CN" altLang="en-US" sz="2000" dirty="0" smtClean="0">
                <a:solidFill>
                  <a:srgbClr val="000000"/>
                </a:solidFill>
              </a:rPr>
              <a:t>的解释：</a:t>
            </a:r>
            <a:r>
              <a:rPr lang="en-US" altLang="zh-CN" sz="2000" dirty="0" smtClean="0">
                <a:solidFill>
                  <a:srgbClr val="000000"/>
                </a:solidFill>
              </a:rPr>
              <a:t>The </a:t>
            </a:r>
            <a:r>
              <a:rPr lang="en-US" altLang="zh-CN" sz="2000" dirty="0" err="1">
                <a:solidFill>
                  <a:srgbClr val="C00000"/>
                </a:solidFill>
              </a:rPr>
              <a:t>sizeof</a:t>
            </a:r>
            <a:r>
              <a:rPr lang="en-US" altLang="zh-CN" sz="2000" dirty="0">
                <a:solidFill>
                  <a:srgbClr val="000000"/>
                </a:solidFill>
              </a:rPr>
              <a:t> keyword gives the amount of storage, in bytes, associated with </a:t>
            </a:r>
            <a:r>
              <a:rPr lang="en-US" altLang="zh-CN" sz="2000" dirty="0" smtClean="0">
                <a:solidFill>
                  <a:srgbClr val="000000"/>
                </a:solidFill>
              </a:rPr>
              <a:t>a variable </a:t>
            </a:r>
            <a:r>
              <a:rPr lang="en-US" altLang="zh-CN" sz="2000" dirty="0">
                <a:solidFill>
                  <a:srgbClr val="000000"/>
                </a:solidFill>
              </a:rPr>
              <a:t>or a type (including </a:t>
            </a:r>
            <a:r>
              <a:rPr lang="en-US" altLang="zh-CN" sz="2000" dirty="0">
                <a:solidFill>
                  <a:srgbClr val="C00000"/>
                </a:solidFill>
              </a:rPr>
              <a:t>aggregate types</a:t>
            </a:r>
            <a:r>
              <a:rPr lang="en-US" altLang="zh-CN" sz="2000" dirty="0" smtClean="0">
                <a:solidFill>
                  <a:srgbClr val="000000"/>
                </a:solidFill>
              </a:rPr>
              <a:t>). This </a:t>
            </a:r>
            <a:r>
              <a:rPr lang="en-US" altLang="zh-CN" sz="2000" dirty="0">
                <a:solidFill>
                  <a:srgbClr val="000000"/>
                </a:solidFill>
              </a:rPr>
              <a:t>keyword returns </a:t>
            </a:r>
            <a:r>
              <a:rPr lang="en-US" altLang="zh-CN" sz="2000" dirty="0">
                <a:solidFill>
                  <a:srgbClr val="C00000"/>
                </a:solidFill>
              </a:rPr>
              <a:t>a value of type </a:t>
            </a:r>
            <a:r>
              <a:rPr lang="en-US" altLang="zh-CN" sz="2000" dirty="0" err="1">
                <a:solidFill>
                  <a:srgbClr val="C00000"/>
                </a:solidFill>
              </a:rPr>
              <a:t>size_t</a:t>
            </a:r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size_t</a:t>
            </a:r>
            <a:r>
              <a:rPr lang="zh-CN" altLang="en-US" sz="1600" dirty="0"/>
              <a:t>不是</a:t>
            </a:r>
            <a:r>
              <a:rPr lang="en-US" altLang="zh-CN" sz="1600" dirty="0"/>
              <a:t>C</a:t>
            </a:r>
            <a:r>
              <a:rPr lang="zh-CN" altLang="en-US" sz="1600" dirty="0"/>
              <a:t>的标准数据类型，是一个与机器相关的</a:t>
            </a:r>
            <a:r>
              <a:rPr lang="en-US" altLang="zh-CN" sz="1600" dirty="0"/>
              <a:t>unsigned</a:t>
            </a:r>
            <a:r>
              <a:rPr lang="zh-CN" altLang="en-US" sz="1600" dirty="0" smtClean="0"/>
              <a:t>类型，是一个自定义数据类型，可能是</a:t>
            </a:r>
            <a:r>
              <a:rPr lang="en-US" altLang="zh-CN" sz="1600" dirty="0" smtClean="0"/>
              <a:t>unsigned </a:t>
            </a:r>
            <a:r>
              <a:rPr lang="en-US" altLang="zh-CN" sz="1600" dirty="0" err="1" smtClean="0"/>
              <a:t>int</a:t>
            </a:r>
            <a:r>
              <a:rPr lang="zh-CN" altLang="en-US" sz="1600" dirty="0" smtClean="0"/>
              <a:t>，也</a:t>
            </a:r>
            <a:r>
              <a:rPr lang="zh-CN" altLang="en-US" sz="1600" dirty="0"/>
              <a:t>可能是</a:t>
            </a:r>
            <a:r>
              <a:rPr lang="en-US" altLang="zh-CN" sz="1600" dirty="0"/>
              <a:t>unsigned </a:t>
            </a:r>
            <a:r>
              <a:rPr lang="en-US" altLang="zh-CN" sz="1600" dirty="0" smtClean="0"/>
              <a:t>long </a:t>
            </a:r>
            <a:r>
              <a:rPr lang="en-US" altLang="zh-CN" sz="1600" dirty="0" err="1" smtClean="0"/>
              <a:t>long</a:t>
            </a:r>
            <a:endParaRPr lang="en-US" altLang="zh-CN" sz="16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 err="1" smtClean="0"/>
              <a:t>ssize_t</a:t>
            </a:r>
            <a:r>
              <a:rPr lang="zh-CN" altLang="en-US" sz="1600" dirty="0"/>
              <a:t>是一个与机器相关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signed</a:t>
            </a:r>
            <a:r>
              <a:rPr lang="zh-CN" altLang="en-US" sz="1600" dirty="0" smtClean="0"/>
              <a:t>类型 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, long long)</a:t>
            </a:r>
            <a:endParaRPr lang="en-US" altLang="zh-CN" sz="16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unsigned </a:t>
            </a:r>
            <a:r>
              <a:rPr lang="en-US" altLang="zh-CN" sz="1800" dirty="0" err="1">
                <a:solidFill>
                  <a:srgbClr val="0070C0"/>
                </a:solidFill>
              </a:rPr>
              <a:t>sizeofInt</a:t>
            </a:r>
            <a:r>
              <a:rPr lang="en-US" altLang="zh-CN" sz="1800" dirty="0"/>
              <a:t>= 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sizeof</a:t>
            </a:r>
            <a:r>
              <a:rPr lang="en-US" altLang="zh-CN" sz="1800" dirty="0" smtClean="0">
                <a:solidFill>
                  <a:srgbClr val="000000"/>
                </a:solidFill>
              </a:rPr>
              <a:t>(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) --</a:t>
            </a:r>
            <a:r>
              <a:rPr lang="zh-CN" altLang="en-US" sz="1800" dirty="0">
                <a:solidFill>
                  <a:srgbClr val="000000"/>
                </a:solidFill>
              </a:rPr>
              <a:t>返回该环境下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zh-CN" altLang="en-US" sz="1800" dirty="0">
                <a:solidFill>
                  <a:srgbClr val="000000"/>
                </a:solidFill>
              </a:rPr>
              <a:t>类型所占字节数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>
                <a:solidFill>
                  <a:srgbClr val="C00000"/>
                </a:solidFill>
              </a:rPr>
              <a:t>sizeof</a:t>
            </a:r>
            <a:r>
              <a:rPr lang="en-US" altLang="zh-CN" sz="1800" dirty="0"/>
              <a:t>(short)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(long)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(long long)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>
                <a:solidFill>
                  <a:srgbClr val="C00000"/>
                </a:solidFill>
              </a:rPr>
              <a:t>sizeof</a:t>
            </a:r>
            <a:r>
              <a:rPr lang="en-US" altLang="zh-CN" sz="1800" dirty="0"/>
              <a:t>(unsigned short)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 long)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 long long)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 err="1" smtClean="0"/>
              <a:t>i</a:t>
            </a:r>
            <a:r>
              <a:rPr lang="en-US" altLang="zh-CN" sz="1800" b="1" dirty="0" err="1" smtClean="0">
                <a:solidFill>
                  <a:srgbClr val="000000"/>
                </a:solidFill>
              </a:rPr>
              <a:t>nt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</a:rPr>
              <a:t>a</a:t>
            </a:r>
            <a:r>
              <a:rPr lang="en-US" altLang="zh-CN" sz="1800" b="1" dirty="0"/>
              <a:t>; </a:t>
            </a:r>
            <a:r>
              <a:rPr lang="en-US" altLang="zh-CN" sz="1800" b="1" dirty="0" err="1">
                <a:solidFill>
                  <a:srgbClr val="C00000"/>
                </a:solidFill>
              </a:rPr>
              <a:t>sizeof</a:t>
            </a:r>
            <a:r>
              <a:rPr lang="en-US" altLang="zh-CN" sz="1800" b="1" dirty="0"/>
              <a:t>(a) --</a:t>
            </a:r>
            <a:r>
              <a:rPr lang="zh-CN" altLang="en-US" sz="1800" b="1" dirty="0"/>
              <a:t>返回该环境下</a:t>
            </a:r>
            <a:r>
              <a:rPr lang="en-US" altLang="zh-CN" sz="1800" b="1" dirty="0"/>
              <a:t>int</a:t>
            </a:r>
            <a:r>
              <a:rPr lang="zh-CN" altLang="en-US" sz="1800" b="1" dirty="0"/>
              <a:t>类型变量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所占字节数</a:t>
            </a:r>
            <a:endParaRPr lang="en-US" altLang="zh-CN" sz="1800" b="1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3.1 C/C++</a:t>
            </a:r>
            <a:r>
              <a:rPr lang="zh-CN" altLang="en-US" sz="3200" dirty="0"/>
              <a:t>程序的基本结构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例</a:t>
            </a:r>
            <a:r>
              <a:rPr lang="en-US" altLang="zh-CN" dirty="0">
                <a:latin typeface="+mn-ea"/>
              </a:rPr>
              <a:t>3.1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王小二</a:t>
            </a:r>
            <a:r>
              <a:rPr lang="zh-CN" altLang="en-US" dirty="0">
                <a:latin typeface="+mn-ea"/>
              </a:rPr>
              <a:t>同学是一个聪明的孩子，他到超市去买东西看到电子计价器算账方便快捷，他就想编个程序模拟一下；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下面是他编的程序；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先请你看，王小二的水平如何，然后我们再作解释；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/>
            </a:r>
            <a:br>
              <a:rPr lang="en-US" altLang="zh-CN" dirty="0">
                <a:latin typeface="+mn-ea"/>
              </a:rPr>
            </a:br>
            <a:endParaRPr lang="zh-CN" altLang="en-US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9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类型所分配的字节数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(short)=%d\n”,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(short));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 long));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short)=%d\n”,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short));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 long)=%d\n”,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 long));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/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return 0;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75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整型</a:t>
            </a:r>
            <a:r>
              <a:rPr lang="zh-CN" altLang="en-US" dirty="0"/>
              <a:t>数据</a:t>
            </a:r>
            <a:r>
              <a:rPr lang="en-US" altLang="zh-CN" dirty="0"/>
              <a:t>—</a:t>
            </a:r>
            <a:r>
              <a:rPr lang="zh-CN" altLang="en-US" dirty="0"/>
              <a:t>进阶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7030A0"/>
                </a:solidFill>
              </a:rPr>
              <a:t>表示范围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55359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ym typeface="Wingdings" panose="05000000000000000000" pitchFamily="2" charset="2"/>
              </a:rPr>
              <a:t>有符号整数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signed</a:t>
            </a:r>
            <a:r>
              <a:rPr lang="zh-CN" altLang="en-US" sz="2000" dirty="0">
                <a:solidFill>
                  <a:srgbClr val="0303DF"/>
                </a:solidFill>
              </a:rPr>
              <a:t>）</a:t>
            </a:r>
            <a:endParaRPr lang="zh-CN" altLang="en-US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short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字节，数的表示范围是</a:t>
            </a:r>
            <a:r>
              <a:rPr lang="en-US" altLang="zh-CN" sz="1800" dirty="0"/>
              <a:t>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15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15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字节，数的表示范围是</a:t>
            </a:r>
            <a:br>
              <a:rPr lang="zh-CN" altLang="en-US" sz="1800" dirty="0"/>
            </a:br>
            <a:r>
              <a:rPr lang="en-US" altLang="zh-CN" sz="1800" dirty="0"/>
              <a:t>-2 147 483 648 ~ 2 147 483 647    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long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字节，数的表示范围：</a:t>
            </a:r>
            <a:br>
              <a:rPr lang="zh-CN" altLang="en-US" sz="1800" dirty="0"/>
            </a:br>
            <a:r>
              <a:rPr lang="en-US" altLang="zh-CN" sz="1800" dirty="0"/>
              <a:t>-2 147 483 648 ~ 2 147 483 647   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长长整型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字节，表示范围</a:t>
            </a:r>
            <a:r>
              <a:rPr lang="en-US" altLang="zh-CN" sz="1800" dirty="0"/>
              <a:t>:</a:t>
            </a:r>
            <a:r>
              <a:rPr lang="en-US" altLang="zh-CN" sz="1800" dirty="0">
                <a:solidFill>
                  <a:srgbClr val="006600"/>
                </a:solidFill>
              </a:rPr>
              <a:t> 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63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63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ym typeface="Wingdings" panose="05000000000000000000" pitchFamily="2" charset="2"/>
              </a:rPr>
              <a:t>无符号整数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unsigned </a:t>
            </a:r>
            <a:r>
              <a:rPr lang="zh-CN" altLang="en-US" sz="2000" dirty="0">
                <a:solidFill>
                  <a:srgbClr val="0303DF"/>
                </a:solidFill>
              </a:rPr>
              <a:t>）</a:t>
            </a:r>
            <a:endParaRPr lang="en-US" altLang="zh-CN" sz="22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short ([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字节，数的表示范围是</a:t>
            </a:r>
            <a:r>
              <a:rPr lang="en-US" altLang="zh-CN" sz="1800" dirty="0"/>
              <a:t>( </a:t>
            </a:r>
            <a:r>
              <a:rPr lang="en-US" altLang="zh-CN" sz="1800" dirty="0">
                <a:solidFill>
                  <a:srgbClr val="006600"/>
                </a:solidFill>
              </a:rPr>
              <a:t>0~+2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16</a:t>
            </a:r>
            <a:r>
              <a:rPr lang="en-US" altLang="zh-CN" sz="1800" dirty="0">
                <a:solidFill>
                  <a:srgbClr val="006600"/>
                </a:solidFill>
              </a:rPr>
              <a:t>-1)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字节，数的表示范围：</a:t>
            </a:r>
            <a:r>
              <a:rPr lang="en-US" altLang="zh-CN" sz="1800" dirty="0"/>
              <a:t>0 ~ 4 294 967 295  ( </a:t>
            </a:r>
            <a:r>
              <a:rPr lang="en-US" altLang="zh-CN" sz="1800" dirty="0">
                <a:solidFill>
                  <a:srgbClr val="006600"/>
                </a:solidFill>
              </a:rPr>
              <a:t>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32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 </a:t>
            </a:r>
            <a:r>
              <a:rPr lang="zh-CN" altLang="en-US" sz="1800" dirty="0">
                <a:solidFill>
                  <a:srgbClr val="0303DF"/>
                </a:solidFill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字节，范围：</a:t>
            </a:r>
            <a:r>
              <a:rPr lang="en-US" altLang="zh-CN" sz="1800" dirty="0"/>
              <a:t>0 ~ 4 294 967 295   ( </a:t>
            </a:r>
            <a:r>
              <a:rPr lang="en-US" altLang="zh-CN" sz="1800" dirty="0">
                <a:solidFill>
                  <a:srgbClr val="006600"/>
                </a:solidFill>
              </a:rPr>
              <a:t>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32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无符号长长整型，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字节，范围</a:t>
            </a:r>
            <a:r>
              <a:rPr lang="en-US" altLang="zh-CN" sz="1800" dirty="0"/>
              <a:t>:</a:t>
            </a:r>
            <a:r>
              <a:rPr lang="en-US" altLang="zh-CN" sz="1800" dirty="0">
                <a:solidFill>
                  <a:srgbClr val="006600"/>
                </a:solidFill>
              </a:rPr>
              <a:t> 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64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435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63378" y="1018309"/>
                <a:ext cx="7957751" cy="2769950"/>
              </a:xfrm>
              <a:noFill/>
            </p:spPr>
            <p:txBody>
              <a:bodyPr anchor="t" anchorCtr="0"/>
              <a:lstStyle/>
              <a:p>
                <a:pPr>
                  <a:lnSpc>
                    <a:spcPct val="95000"/>
                  </a:lnSpc>
                </a:pP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#include &lt;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stdio.h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&gt;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int  main()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{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short 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a,b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; 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a=32767;    </a:t>
                </a:r>
                <a:r>
                  <a:rPr lang="en-US" altLang="zh-CN" sz="1800" dirty="0" smtClean="0">
                    <a:solidFill>
                      <a:srgbClr val="080808"/>
                    </a:solidFill>
                    <a:latin typeface="+mn-lt"/>
                  </a:rPr>
                  <a:t>//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短整型有符号，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2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个字节，范围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</a:rPr>
                      <m:t>~+(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b=a+1;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printf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(“%</a:t>
                </a:r>
                <a:r>
                  <a:rPr lang="en-US" altLang="zh-CN" sz="1800" dirty="0" err="1">
                    <a:solidFill>
                      <a:srgbClr val="C00000"/>
                    </a:solidFill>
                    <a:latin typeface="+mn-lt"/>
                  </a:rPr>
                  <a:t>hd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,%</a:t>
                </a:r>
                <a:r>
                  <a:rPr lang="en-US" altLang="zh-CN" sz="1800" dirty="0" err="1">
                    <a:solidFill>
                      <a:srgbClr val="C00000"/>
                    </a:solidFill>
                    <a:latin typeface="+mn-lt"/>
                  </a:rPr>
                  <a:t>hd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\n”,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a,b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);   //</a:t>
                </a:r>
                <a:r>
                  <a:rPr lang="en-US" altLang="zh-CN" sz="1800" b="1" dirty="0" smtClean="0">
                    <a:solidFill>
                      <a:srgbClr val="C00000"/>
                    </a:solidFill>
                    <a:latin typeface="+mn-lt"/>
                  </a:rPr>
                  <a:t>h—half</a:t>
                </a:r>
                <a:r>
                  <a:rPr lang="zh-CN" altLang="en-US" sz="1800" b="1" dirty="0" smtClean="0">
                    <a:solidFill>
                      <a:srgbClr val="C00000"/>
                    </a:solidFill>
                    <a:latin typeface="+mn-lt"/>
                  </a:rPr>
                  <a:t>，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用于输出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short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类型数据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//</a:t>
                </a:r>
                <a:r>
                  <a:rPr lang="zh-CN" altLang="en-US" sz="1600" dirty="0">
                    <a:solidFill>
                      <a:srgbClr val="0000CC"/>
                    </a:solidFill>
                    <a:latin typeface="+mn-lt"/>
                  </a:rPr>
                  <a:t>注：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%</a:t>
                </a:r>
                <a:r>
                  <a:rPr lang="en-US" altLang="zh-CN" sz="1600" dirty="0" err="1">
                    <a:solidFill>
                      <a:srgbClr val="0000CC"/>
                    </a:solidFill>
                    <a:latin typeface="+mn-lt"/>
                  </a:rPr>
                  <a:t>hd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,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%hu,%ho,%</a:t>
                </a:r>
                <a:r>
                  <a:rPr lang="en-US" altLang="zh-CN" sz="1600" dirty="0" err="1">
                    <a:solidFill>
                      <a:srgbClr val="0000CC"/>
                    </a:solidFill>
                  </a:rPr>
                  <a:t>hX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与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%</a:t>
                </a:r>
                <a:r>
                  <a:rPr lang="en-US" altLang="zh-CN" sz="1600" dirty="0" err="1">
                    <a:solidFill>
                      <a:srgbClr val="7030A0"/>
                    </a:solidFill>
                  </a:rPr>
                  <a:t>d,%u,%o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, %X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有时差别很大（自己测试）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return 0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；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}</a:t>
                </a:r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3378" y="1018309"/>
                <a:ext cx="7957751" cy="2769950"/>
              </a:xfrm>
              <a:blipFill>
                <a:blip r:embed="rId2"/>
                <a:stretch>
                  <a:fillRect l="-613" t="-1542" b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21276" y="4579101"/>
            <a:ext cx="8241956" cy="156164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CC0000"/>
                </a:solidFill>
                <a:latin typeface="+mn-ea"/>
                <a:ea typeface="+mn-ea"/>
              </a:rPr>
              <a:t>说明</a:t>
            </a:r>
            <a:r>
              <a:rPr lang="zh-CN" altLang="en-US" sz="1800" b="1" dirty="0" smtClean="0">
                <a:solidFill>
                  <a:srgbClr val="CC0000"/>
                </a:solidFill>
                <a:latin typeface="+mn-ea"/>
                <a:ea typeface="+mn-ea"/>
              </a:rPr>
              <a:t>：</a:t>
            </a:r>
            <a:r>
              <a:rPr lang="zh-CN" altLang="en-US" sz="1800" dirty="0" smtClean="0">
                <a:solidFill>
                  <a:srgbClr val="7030A0"/>
                </a:solidFill>
                <a:latin typeface="+mn-ea"/>
                <a:ea typeface="+mn-ea"/>
              </a:rPr>
              <a:t>计算机中数值（机器数）是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以补码表示的。</a:t>
            </a:r>
            <a:endParaRPr lang="en-US" altLang="zh-CN" sz="1800" dirty="0">
              <a:solidFill>
                <a:srgbClr val="7030A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   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一个短整型变量只能容纳</a:t>
            </a:r>
            <a:r>
              <a:rPr lang="en-US" altLang="zh-CN" sz="1800" b="1" dirty="0">
                <a:solidFill>
                  <a:srgbClr val="0303DF"/>
                </a:solidFill>
                <a:latin typeface="+mn-ea"/>
                <a:ea typeface="+mn-ea"/>
              </a:rPr>
              <a:t>-32768</a:t>
            </a:r>
            <a:r>
              <a:rPr lang="zh-CN" altLang="en-US" sz="1800" b="1" dirty="0">
                <a:solidFill>
                  <a:srgbClr val="0303DF"/>
                </a:solidFill>
                <a:latin typeface="+mn-ea"/>
                <a:ea typeface="+mn-ea"/>
              </a:rPr>
              <a:t>～</a:t>
            </a:r>
            <a:r>
              <a:rPr lang="en-US" altLang="zh-CN" sz="1800" b="1" dirty="0">
                <a:solidFill>
                  <a:srgbClr val="0303DF"/>
                </a:solidFill>
                <a:latin typeface="+mn-ea"/>
                <a:ea typeface="+mn-ea"/>
              </a:rPr>
              <a:t>32767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范围内的数，无法表示大于</a:t>
            </a: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32767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或小于</a:t>
            </a: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-32768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的数。遇此情况就发生“溢出”。</a:t>
            </a:r>
            <a:endParaRPr lang="en-US" altLang="zh-CN" sz="1800" dirty="0">
              <a:solidFill>
                <a:srgbClr val="7030A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ea typeface="+mn-ea"/>
              </a:rPr>
              <a:t>思考：为什么</a:t>
            </a:r>
            <a:r>
              <a:rPr lang="en-US" altLang="zh-CN" sz="1800" b="1" dirty="0">
                <a:solidFill>
                  <a:srgbClr val="0000CC"/>
                </a:solidFill>
                <a:latin typeface="+mn-ea"/>
              </a:rPr>
              <a:t>32767+1</a:t>
            </a:r>
            <a:r>
              <a:rPr lang="zh-CN" altLang="en-US" sz="1800" b="1" dirty="0">
                <a:solidFill>
                  <a:srgbClr val="0000CC"/>
                </a:solidFill>
                <a:latin typeface="+mn-ea"/>
              </a:rPr>
              <a:t>变成</a:t>
            </a:r>
            <a:r>
              <a:rPr lang="en-US" altLang="zh-CN" sz="1800" b="1" dirty="0">
                <a:solidFill>
                  <a:srgbClr val="0000CC"/>
                </a:solidFill>
                <a:latin typeface="+mn-ea"/>
              </a:rPr>
              <a:t>-32768</a:t>
            </a:r>
            <a:r>
              <a:rPr lang="zh-CN" altLang="en-US" sz="1800" b="1" dirty="0">
                <a:solidFill>
                  <a:srgbClr val="0000CC"/>
                </a:solidFill>
                <a:latin typeface="+mn-ea"/>
              </a:rPr>
              <a:t>？</a:t>
            </a:r>
            <a:endParaRPr lang="zh-CN" altLang="en-US" sz="18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44843" y="3948545"/>
            <a:ext cx="4321175" cy="470270"/>
          </a:xfrm>
          <a:prstGeom prst="rect">
            <a:avLst/>
          </a:prstGeom>
          <a:solidFill>
            <a:srgbClr val="FFC000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运行结果</a:t>
            </a:r>
            <a:r>
              <a:rPr lang="zh-CN" altLang="en-US" sz="1800" b="1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： </a:t>
            </a:r>
            <a:r>
              <a:rPr lang="en-US" altLang="zh-CN" sz="1800" b="1" dirty="0">
                <a:solidFill>
                  <a:srgbClr val="000000"/>
                </a:solidFill>
                <a:latin typeface="宋体" pitchFamily="2" charset="-122"/>
              </a:rPr>
              <a:t>32767,-32768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4843" y="2268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数据的溢出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7840AE5D-F767-4D18-8EAA-B7F21EDE7F2D}"/>
                  </a:ext>
                </a:extLst>
              </p:cNvPr>
              <p:cNvSpPr/>
              <p:nvPr/>
            </p:nvSpPr>
            <p:spPr bwMode="auto">
              <a:xfrm>
                <a:off x="5193295" y="3222230"/>
                <a:ext cx="3227834" cy="1274269"/>
              </a:xfrm>
              <a:prstGeom prst="wedgeRoundRectCallout">
                <a:avLst>
                  <a:gd name="adj1" fmla="val -20833"/>
                  <a:gd name="adj2" fmla="val 48707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32768</a:t>
                </a:r>
                <a:r>
                  <a:rPr lang="en-US" altLang="zh-CN" dirty="0">
                    <a:solidFill>
                      <a:srgbClr val="08080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32K</a:t>
                </a:r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a=32767=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-1=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0x7FFF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b=a+1=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15</m:t>
                        </m:r>
                      </m:sup>
                    </m:sSup>
                  </m:oMath>
                </a14:m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=0x8000</a:t>
                </a: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是有符号数，故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32768</a:t>
                </a: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7840AE5D-F767-4D18-8EAA-B7F21EDE7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3295" y="3222230"/>
                <a:ext cx="3227834" cy="1274269"/>
              </a:xfrm>
              <a:prstGeom prst="wedgeRoundRectCallout">
                <a:avLst>
                  <a:gd name="adj1" fmla="val -20833"/>
                  <a:gd name="adj2" fmla="val 48707"/>
                  <a:gd name="adj3" fmla="val 16667"/>
                </a:avLst>
              </a:prstGeom>
              <a:blipFill>
                <a:blip r:embed="rId3"/>
                <a:stretch>
                  <a:fillRect b="-616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56498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整型数据的溢出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！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13!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nsigned 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计算到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17!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 long 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20!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nsigned long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 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22!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思考，</a:t>
                </a:r>
                <a:r>
                  <a:rPr lang="zh-CN" altLang="en-US" sz="20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当要求精度比较高的时候，如何完成类似于如下的运算</a:t>
                </a:r>
                <a:endParaRPr lang="en-US" altLang="zh-CN" sz="2000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要求精度比较高，即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应该比较大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当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比较大时，</a:t>
                </a:r>
                <a:r>
                  <a:rPr lang="en-US" altLang="zh-CN" sz="1800" dirty="0" smtClean="0"/>
                  <a:t>n!</a:t>
                </a:r>
                <a:r>
                  <a:rPr lang="zh-CN" altLang="en-US" sz="1800" dirty="0" smtClean="0"/>
                  <a:t>会溢出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当</a:t>
                </a:r>
                <a:r>
                  <a:rPr lang="en-US" altLang="zh-CN" sz="1800" dirty="0" smtClean="0"/>
                  <a:t>x</a:t>
                </a:r>
                <a:r>
                  <a:rPr lang="zh-CN" altLang="en-US" sz="1800" dirty="0" smtClean="0"/>
                  <a:t>比较大时，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 smtClean="0"/>
                  <a:t>会很快溢出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/>
                  <a:t>当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与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都比较</a:t>
                </a:r>
                <a:r>
                  <a:rPr lang="zh-CN" altLang="en-US" sz="1800" dirty="0"/>
                  <a:t>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 smtClean="0"/>
                  <a:t>会更快地溢出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当学习循环结构后，可以自己尝试设计一种解决方法，编程实现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7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几种常量类型的数据表示方法（</a:t>
            </a:r>
            <a:r>
              <a:rPr lang="en-US" altLang="zh-CN" dirty="0"/>
              <a:t>0,0x,L,LL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有些时候，需要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显式地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将一个常数转换为不同的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数据类型；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例如，在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调用一个函数时，如果参数是个常量，有时需要根据函数原型的声明，显式说明该常量的数据类型；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     </a:t>
            </a:r>
            <a:r>
              <a:rPr lang="zh-CN" altLang="en-US" sz="1600" dirty="0">
                <a:solidFill>
                  <a:srgbClr val="0303DF"/>
                </a:solidFill>
              </a:rPr>
              <a:t>： 默认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int</a:t>
            </a:r>
            <a:r>
              <a:rPr lang="zh-CN" altLang="en-US" sz="1600" dirty="0">
                <a:solidFill>
                  <a:srgbClr val="0303DF"/>
                </a:solidFill>
              </a:rPr>
              <a:t>型数据；          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128L   </a:t>
            </a:r>
            <a:r>
              <a:rPr lang="zh-CN" altLang="en-US" sz="1600" dirty="0">
                <a:solidFill>
                  <a:srgbClr val="0303DF"/>
                </a:solidFill>
              </a:rPr>
              <a:t>： 指定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long</a:t>
            </a:r>
            <a:r>
              <a:rPr lang="zh-CN" altLang="en-US" sz="1600" dirty="0">
                <a:solidFill>
                  <a:srgbClr val="0303DF"/>
                </a:solidFill>
              </a:rPr>
              <a:t>型数据；</a:t>
            </a:r>
            <a:r>
              <a:rPr lang="en-US" altLang="zh-CN" sz="1600" dirty="0">
                <a:solidFill>
                  <a:srgbClr val="0303DF"/>
                </a:solidFill>
              </a:rPr>
              <a:t>       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(128L)=4;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128LL </a:t>
            </a:r>
            <a:r>
              <a:rPr lang="zh-CN" altLang="en-US" sz="1600" dirty="0">
                <a:solidFill>
                  <a:srgbClr val="0303DF"/>
                </a:solidFill>
              </a:rPr>
              <a:t>：指定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long </a:t>
            </a:r>
            <a:r>
              <a:rPr lang="en-US" altLang="zh-CN" sz="1600" dirty="0" err="1">
                <a:solidFill>
                  <a:srgbClr val="0303DF"/>
                </a:solidFill>
              </a:rPr>
              <a:t>long</a:t>
            </a:r>
            <a:r>
              <a:rPr lang="zh-CN" altLang="en-US" sz="1600" dirty="0">
                <a:solidFill>
                  <a:srgbClr val="0303DF"/>
                </a:solidFill>
              </a:rPr>
              <a:t>型数据；</a:t>
            </a:r>
            <a:r>
              <a:rPr lang="en-US" altLang="zh-CN" sz="1600" dirty="0">
                <a:solidFill>
                  <a:srgbClr val="0303DF"/>
                </a:solidFill>
              </a:rPr>
              <a:t>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(128LL)=8</a:t>
            </a:r>
            <a:r>
              <a:rPr lang="zh-CN" altLang="en-US" sz="1600" dirty="0">
                <a:solidFill>
                  <a:srgbClr val="0303DF"/>
                </a:solidFill>
              </a:rPr>
              <a:t>；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6600"/>
                </a:solidFill>
              </a:rPr>
              <a:t>128U  </a:t>
            </a:r>
            <a:r>
              <a:rPr lang="en-US" altLang="zh-CN" sz="1600" dirty="0" smtClean="0">
                <a:solidFill>
                  <a:srgbClr val="006600"/>
                </a:solidFill>
              </a:rPr>
              <a:t> </a:t>
            </a:r>
            <a:r>
              <a:rPr lang="zh-CN" altLang="en-US" sz="1600" dirty="0" smtClean="0">
                <a:solidFill>
                  <a:srgbClr val="006600"/>
                </a:solidFill>
              </a:rPr>
              <a:t>： 默认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 smtClean="0">
                <a:solidFill>
                  <a:srgbClr val="006600"/>
                </a:solidFill>
              </a:rPr>
              <a:t>unsigned </a:t>
            </a:r>
            <a:r>
              <a:rPr lang="zh-CN" altLang="en-US" sz="1600" dirty="0" smtClean="0">
                <a:solidFill>
                  <a:srgbClr val="006600"/>
                </a:solidFill>
              </a:rPr>
              <a:t>型</a:t>
            </a:r>
            <a:r>
              <a:rPr lang="zh-CN" altLang="en-US" sz="1600" dirty="0">
                <a:solidFill>
                  <a:srgbClr val="006600"/>
                </a:solidFill>
              </a:rPr>
              <a:t>数据；          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6600"/>
                </a:solidFill>
              </a:rPr>
              <a:t>128UL </a:t>
            </a:r>
            <a:r>
              <a:rPr lang="en-US" altLang="zh-CN" sz="1600" dirty="0" smtClean="0">
                <a:solidFill>
                  <a:srgbClr val="006600"/>
                </a:solidFill>
              </a:rPr>
              <a:t> </a:t>
            </a:r>
            <a:r>
              <a:rPr lang="zh-CN" altLang="en-US" sz="1600" dirty="0" smtClean="0">
                <a:solidFill>
                  <a:srgbClr val="006600"/>
                </a:solidFill>
              </a:rPr>
              <a:t>：指定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>
                <a:solidFill>
                  <a:srgbClr val="006600"/>
                </a:solidFill>
              </a:rPr>
              <a:t>unsigned long</a:t>
            </a:r>
            <a:r>
              <a:rPr lang="zh-CN" altLang="en-US" sz="1600" dirty="0">
                <a:solidFill>
                  <a:srgbClr val="006600"/>
                </a:solidFill>
              </a:rPr>
              <a:t>型数据；</a:t>
            </a:r>
            <a:r>
              <a:rPr lang="en-US" altLang="zh-CN" sz="1600" dirty="0">
                <a:solidFill>
                  <a:srgbClr val="006600"/>
                </a:solidFill>
              </a:rPr>
              <a:t>       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(128UL)=4;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006600"/>
                </a:solidFill>
              </a:rPr>
              <a:t>128ULL</a:t>
            </a:r>
            <a:r>
              <a:rPr lang="zh-CN" altLang="en-US" sz="1600" dirty="0" smtClean="0">
                <a:solidFill>
                  <a:srgbClr val="006600"/>
                </a:solidFill>
              </a:rPr>
              <a:t>：</a:t>
            </a:r>
            <a:r>
              <a:rPr lang="zh-CN" altLang="en-US" sz="1600" dirty="0">
                <a:solidFill>
                  <a:srgbClr val="006600"/>
                </a:solidFill>
              </a:rPr>
              <a:t>指定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>
                <a:solidFill>
                  <a:srgbClr val="006600"/>
                </a:solidFill>
              </a:rPr>
              <a:t>unsigned long </a:t>
            </a:r>
            <a:r>
              <a:rPr lang="en-US" altLang="zh-CN" sz="1600" dirty="0" err="1">
                <a:solidFill>
                  <a:srgbClr val="006600"/>
                </a:solidFill>
              </a:rPr>
              <a:t>long</a:t>
            </a:r>
            <a:r>
              <a:rPr lang="zh-CN" altLang="en-US" sz="1600" dirty="0">
                <a:solidFill>
                  <a:srgbClr val="006600"/>
                </a:solidFill>
              </a:rPr>
              <a:t>型数据；</a:t>
            </a:r>
            <a:r>
              <a:rPr lang="en-US" altLang="zh-CN" sz="1600" dirty="0">
                <a:solidFill>
                  <a:srgbClr val="006600"/>
                </a:solidFill>
              </a:rPr>
              <a:t>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(128ULL)=8</a:t>
            </a:r>
            <a:r>
              <a:rPr lang="zh-CN" altLang="en-US" sz="1600" dirty="0">
                <a:solidFill>
                  <a:srgbClr val="006600"/>
                </a:solidFill>
              </a:rPr>
              <a:t>；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    </a:t>
            </a:r>
            <a:r>
              <a:rPr lang="zh-CN" altLang="en-US" sz="1600" dirty="0">
                <a:solidFill>
                  <a:srgbClr val="7030A0"/>
                </a:solidFill>
              </a:rPr>
              <a:t>：默认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 err="1">
                <a:solidFill>
                  <a:srgbClr val="7030A0"/>
                </a:solidFill>
              </a:rPr>
              <a:t>int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0200L  </a:t>
            </a:r>
            <a:r>
              <a:rPr lang="zh-CN" altLang="en-US" sz="1600" dirty="0">
                <a:solidFill>
                  <a:srgbClr val="7030A0"/>
                </a:solidFill>
              </a:rPr>
              <a:t>：指定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>
                <a:solidFill>
                  <a:srgbClr val="7030A0"/>
                </a:solidFill>
              </a:rPr>
              <a:t>long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0200LL</a:t>
            </a:r>
            <a:r>
              <a:rPr lang="zh-CN" altLang="en-US" sz="1600" dirty="0">
                <a:solidFill>
                  <a:srgbClr val="7030A0"/>
                </a:solidFill>
              </a:rPr>
              <a:t>：指定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>
                <a:solidFill>
                  <a:srgbClr val="7030A0"/>
                </a:solidFill>
              </a:rPr>
              <a:t>long </a:t>
            </a:r>
            <a:r>
              <a:rPr lang="en-US" altLang="zh-CN" sz="1600" dirty="0" err="1">
                <a:solidFill>
                  <a:srgbClr val="7030A0"/>
                </a:solidFill>
              </a:rPr>
              <a:t>long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     </a:t>
            </a:r>
            <a:r>
              <a:rPr lang="zh-CN" altLang="en-US" sz="1600" dirty="0">
                <a:solidFill>
                  <a:srgbClr val="0070C0"/>
                </a:solidFill>
              </a:rPr>
              <a:t>：默认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 err="1">
                <a:solidFill>
                  <a:srgbClr val="0070C0"/>
                </a:solidFill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0x80L   </a:t>
            </a:r>
            <a:r>
              <a:rPr lang="zh-CN" altLang="en-US" sz="1600" dirty="0">
                <a:solidFill>
                  <a:srgbClr val="0070C0"/>
                </a:solidFill>
              </a:rPr>
              <a:t>：指定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>
                <a:solidFill>
                  <a:srgbClr val="0070C0"/>
                </a:solidFill>
              </a:rPr>
              <a:t>long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0x80LL</a:t>
            </a:r>
            <a:r>
              <a:rPr lang="zh-CN" altLang="en-US" sz="1600" dirty="0">
                <a:solidFill>
                  <a:srgbClr val="0070C0"/>
                </a:solidFill>
              </a:rPr>
              <a:t>：指定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>
                <a:solidFill>
                  <a:srgbClr val="0070C0"/>
                </a:solidFill>
              </a:rPr>
              <a:t>long </a:t>
            </a:r>
            <a:r>
              <a:rPr lang="en-US" altLang="zh-CN" sz="1600" dirty="0" err="1">
                <a:solidFill>
                  <a:srgbClr val="0070C0"/>
                </a:solidFill>
              </a:rPr>
              <a:t>long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0000CC"/>
                </a:solidFill>
              </a:rPr>
              <a:t>其中，</a:t>
            </a:r>
            <a:r>
              <a:rPr lang="en-US" altLang="zh-CN" sz="1600" b="1" dirty="0">
                <a:solidFill>
                  <a:srgbClr val="0000CC"/>
                </a:solidFill>
              </a:rPr>
              <a:t>U</a:t>
            </a:r>
            <a:r>
              <a:rPr lang="zh-CN" altLang="en-US" sz="1600" b="1" dirty="0">
                <a:solidFill>
                  <a:srgbClr val="0000CC"/>
                </a:solidFill>
              </a:rPr>
              <a:t>，</a:t>
            </a:r>
            <a:r>
              <a:rPr lang="en-US" altLang="zh-CN" sz="1600" b="1" dirty="0">
                <a:solidFill>
                  <a:srgbClr val="0000CC"/>
                </a:solidFill>
              </a:rPr>
              <a:t>L</a:t>
            </a:r>
            <a:r>
              <a:rPr lang="zh-CN" altLang="en-US" sz="1600" b="1" dirty="0">
                <a:solidFill>
                  <a:srgbClr val="0000CC"/>
                </a:solidFill>
              </a:rPr>
              <a:t>，</a:t>
            </a:r>
            <a:r>
              <a:rPr lang="en-US" altLang="zh-CN" sz="1600" b="1" dirty="0">
                <a:solidFill>
                  <a:srgbClr val="0000CC"/>
                </a:solidFill>
              </a:rPr>
              <a:t>LL</a:t>
            </a:r>
            <a:r>
              <a:rPr lang="zh-CN" altLang="en-US" sz="1600" b="1" dirty="0">
                <a:solidFill>
                  <a:srgbClr val="0000CC"/>
                </a:solidFill>
              </a:rPr>
              <a:t>也可用小写，一般</a:t>
            </a:r>
            <a:r>
              <a:rPr lang="zh-CN" altLang="en-US" sz="1600" b="1" dirty="0">
                <a:solidFill>
                  <a:srgbClr val="7030A0"/>
                </a:solidFill>
              </a:rPr>
              <a:t>习惯用大写表示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；</a:t>
            </a:r>
            <a:endParaRPr lang="en-US" altLang="zh-CN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整形数据的</a:t>
            </a:r>
            <a:r>
              <a:rPr lang="zh-CN" altLang="en-US" dirty="0" smtClean="0">
                <a:solidFill>
                  <a:srgbClr val="7030A0"/>
                </a:solidFill>
              </a:rPr>
              <a:t>输出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后面还要介绍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一般情况下，</a:t>
            </a:r>
            <a:r>
              <a:rPr lang="en-US" altLang="zh-CN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利用下述格式输出整形数据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对于有符号整数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//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可以利用</a:t>
            </a:r>
            <a:r>
              <a:rPr lang="en-US" altLang="zh-CN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查看真值对应的存储形式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i,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对于无符号整数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o, x, X</a:t>
            </a:r>
            <a:r>
              <a:rPr lang="en-US" altLang="zh-CN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整形数据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输入</a:t>
            </a:r>
            <a:r>
              <a:rPr lang="en-US" altLang="zh-CN" dirty="0" smtClean="0"/>
              <a:t>--</a:t>
            </a:r>
            <a:r>
              <a:rPr lang="zh-CN" altLang="en-US" dirty="0" smtClean="0"/>
              <a:t>后面</a:t>
            </a:r>
            <a:r>
              <a:rPr lang="zh-CN" altLang="en-US" dirty="0"/>
              <a:t>还要介绍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一般情况下，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7030A0"/>
                </a:solidFill>
              </a:rPr>
              <a:t>()</a:t>
            </a:r>
            <a:r>
              <a:rPr lang="zh-CN" altLang="en-US" sz="2000" dirty="0"/>
              <a:t>利用下述格式入整形数据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对于有符号整数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//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对于无符号整数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o, x, X</a:t>
            </a:r>
            <a:r>
              <a:rPr lang="en-US" altLang="zh-CN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需要注意的是：</a:t>
            </a:r>
            <a:r>
              <a:rPr lang="en-US" altLang="zh-CN" sz="2000" b="1" dirty="0">
                <a:solidFill>
                  <a:srgbClr val="FF0000"/>
                </a:solidFill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</a:rPr>
              <a:t>格式输入的是变量的机器数</a:t>
            </a:r>
            <a:r>
              <a:rPr lang="zh-CN" altLang="en-US" sz="2000" b="1" dirty="0"/>
              <a:t>，</a:t>
            </a:r>
            <a:r>
              <a:rPr lang="zh-CN" altLang="en-US" sz="2000" b="1" u="sng" dirty="0">
                <a:solidFill>
                  <a:srgbClr val="7030A0"/>
                </a:solidFill>
              </a:rPr>
              <a:t>键盘输入的值直接作为机器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数存储。</a:t>
            </a:r>
            <a:endParaRPr lang="en-US" altLang="zh-CN" sz="2000" b="1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浮点型（实型）数据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前面介绍的整型数据属于定点数；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小数点约定在数据的最低位的后面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如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123;</a:t>
            </a:r>
            <a:r>
              <a:rPr lang="zh-CN" altLang="en-US" sz="1800" dirty="0"/>
              <a:t>，约定小数点在最低位</a:t>
            </a:r>
            <a:r>
              <a:rPr lang="en-US" altLang="zh-CN" sz="1800" dirty="0"/>
              <a:t>3</a:t>
            </a:r>
            <a:r>
              <a:rPr lang="zh-CN" altLang="en-US" sz="1800" dirty="0"/>
              <a:t>的后面，即为一个整数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计算机中为了表示含有小数的数据，引入浮点数的概念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如  十进制数  </a:t>
            </a:r>
            <a:r>
              <a:rPr lang="en-US" altLang="zh-CN" sz="1800" dirty="0"/>
              <a:t>2.45*10</a:t>
            </a:r>
            <a:r>
              <a:rPr lang="en-US" altLang="zh-CN" sz="1800" baseline="30000" dirty="0"/>
              <a:t>4</a:t>
            </a:r>
            <a:r>
              <a:rPr lang="zh-CN" altLang="en-US" sz="1800" dirty="0"/>
              <a:t>就是一个浮点数，有多种表示方法，如</a:t>
            </a:r>
            <a:endParaRPr lang="en-US" altLang="zh-CN" sz="18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en-US" altLang="zh-CN" sz="1600" dirty="0"/>
              <a:t>2.45*10</a:t>
            </a:r>
            <a:r>
              <a:rPr lang="en-US" altLang="zh-CN" sz="1600" baseline="30000" dirty="0"/>
              <a:t>4</a:t>
            </a:r>
            <a:r>
              <a:rPr lang="zh-CN" altLang="en-US" sz="1600" dirty="0"/>
              <a:t>，</a:t>
            </a:r>
            <a:r>
              <a:rPr lang="en-US" altLang="zh-CN" sz="1600" dirty="0"/>
              <a:t>0.245*10</a:t>
            </a:r>
            <a:r>
              <a:rPr lang="en-US" altLang="zh-CN" sz="1600" baseline="30000" dirty="0"/>
              <a:t>5</a:t>
            </a:r>
            <a:r>
              <a:rPr lang="zh-CN" altLang="en-US" sz="1600" dirty="0"/>
              <a:t>，</a:t>
            </a:r>
            <a:r>
              <a:rPr lang="en-US" altLang="zh-CN" sz="1600" dirty="0"/>
              <a:t>24.5*10</a:t>
            </a:r>
            <a:r>
              <a:rPr lang="en-US" altLang="zh-CN" sz="1600" baseline="30000" dirty="0"/>
              <a:t>3</a:t>
            </a:r>
            <a:r>
              <a:rPr lang="zh-CN" altLang="en-US" sz="1600" dirty="0"/>
              <a:t>，即小数点是可以浮动的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浮点数利用指数达到了浮动小数点的效果，从而可以灵活地表达更大范围的实数；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52" y="2257980"/>
            <a:ext cx="4800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浮点型（实型）数据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2571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实型（浮点型）</a:t>
            </a:r>
            <a:r>
              <a:rPr lang="zh-CN" altLang="en-US" sz="2000" dirty="0">
                <a:solidFill>
                  <a:srgbClr val="080808"/>
                </a:solidFill>
                <a:latin typeface="+mn-ea"/>
              </a:rPr>
              <a:t>，即实数类型，它又可分为</a:t>
            </a:r>
            <a:r>
              <a:rPr lang="en-US" altLang="zh-CN" sz="2000" dirty="0">
                <a:solidFill>
                  <a:srgbClr val="080808"/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rgbClr val="080808"/>
                </a:solidFill>
                <a:latin typeface="+mn-ea"/>
              </a:rPr>
              <a:t>种：</a:t>
            </a:r>
            <a:endParaRPr lang="en-US" altLang="zh-CN" sz="2000" dirty="0">
              <a:solidFill>
                <a:srgbClr val="080808"/>
              </a:solidFill>
              <a:latin typeface="+mn-ea"/>
            </a:endParaRPr>
          </a:p>
          <a:p>
            <a:pPr marL="971550" lvl="1"/>
            <a:r>
              <a:rPr lang="en-US" altLang="zh-CN" dirty="0">
                <a:solidFill>
                  <a:srgbClr val="C00000"/>
                </a:solidFill>
                <a:latin typeface="+mn-ea"/>
              </a:rPr>
              <a:t>float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单精度浮点型，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占用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字节；</a:t>
            </a:r>
            <a:endParaRPr lang="en-US" altLang="zh-CN" dirty="0">
              <a:solidFill>
                <a:srgbClr val="0303DF"/>
              </a:solidFill>
              <a:latin typeface="+mn-ea"/>
            </a:endParaRPr>
          </a:p>
          <a:p>
            <a:pPr marL="971550" lvl="1"/>
            <a:r>
              <a:rPr lang="en-US" altLang="zh-CN" dirty="0">
                <a:solidFill>
                  <a:srgbClr val="C00000"/>
                </a:solidFill>
                <a:latin typeface="+mn-ea"/>
              </a:rPr>
              <a:t>double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双精度，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占用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8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字节；</a:t>
            </a:r>
            <a:endParaRPr lang="en-US" altLang="zh-CN" dirty="0">
              <a:solidFill>
                <a:srgbClr val="080808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注</a:t>
            </a:r>
            <a:r>
              <a:rPr lang="zh-CN" altLang="en-US" sz="2000" dirty="0"/>
              <a:t>：一种数据类型占用的字节数与所使用的平台（</a:t>
            </a:r>
            <a:r>
              <a:rPr lang="en-US" altLang="zh-CN" sz="2000" dirty="0"/>
              <a:t>CPU</a:t>
            </a:r>
            <a:r>
              <a:rPr lang="zh-CN" altLang="en-US" sz="2000" dirty="0"/>
              <a:t>、操作系统、编译器）有关，不能一概论之；</a:t>
            </a:r>
            <a:br>
              <a:rPr lang="zh-CN" altLang="en-US" sz="2000" dirty="0"/>
            </a:b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6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/>
              <a:t>浮点数常量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计算机中一个</a:t>
            </a:r>
            <a:r>
              <a:rPr lang="zh-CN" altLang="en-US" sz="2000" b="1" dirty="0">
                <a:solidFill>
                  <a:srgbClr val="000000"/>
                </a:solidFill>
              </a:rPr>
              <a:t>浮点数</a:t>
            </a:r>
            <a:r>
              <a:rPr lang="zh-CN" altLang="en-US" sz="2000" b="1" dirty="0">
                <a:solidFill>
                  <a:srgbClr val="0000CC"/>
                </a:solidFill>
              </a:rPr>
              <a:t>字面常量</a:t>
            </a:r>
            <a:r>
              <a:rPr lang="zh-CN" altLang="en-US" sz="2000" dirty="0"/>
              <a:t>有两种表示方法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小数形式，如 </a:t>
            </a:r>
            <a:r>
              <a:rPr lang="en-US" altLang="zh-CN" sz="1800" dirty="0">
                <a:sym typeface="Arial" panose="020B0604020202020204" pitchFamily="34" charset="0"/>
              </a:rPr>
              <a:t>0.123</a:t>
            </a:r>
            <a:r>
              <a:rPr lang="zh-CN" altLang="en-US" sz="1800" dirty="0">
                <a:sym typeface="Arial" panose="020B0604020202020204" pitchFamily="34" charset="0"/>
              </a:rPr>
              <a:t>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指数形式，如 </a:t>
            </a:r>
            <a:r>
              <a:rPr lang="en-US" altLang="zh-CN" sz="1800" dirty="0">
                <a:sym typeface="Arial" panose="020B0604020202020204" pitchFamily="34" charset="0"/>
              </a:rPr>
              <a:t>3e-4</a:t>
            </a:r>
            <a:r>
              <a:rPr lang="zh-CN" altLang="en-US" sz="1800" dirty="0">
                <a:sym typeface="Arial" panose="020B0604020202020204" pitchFamily="34" charset="0"/>
              </a:rPr>
              <a:t>或</a:t>
            </a:r>
            <a:r>
              <a:rPr lang="en-US" altLang="zh-CN" sz="1800" dirty="0">
                <a:sym typeface="Arial" panose="020B0604020202020204" pitchFamily="34" charset="0"/>
              </a:rPr>
              <a:t>3E-4</a:t>
            </a:r>
            <a:r>
              <a:rPr lang="zh-CN" altLang="en-US" sz="1800" dirty="0">
                <a:sym typeface="Arial" panose="020B0604020202020204" pitchFamily="34" charset="0"/>
              </a:rPr>
              <a:t>，表示</a:t>
            </a:r>
            <a:r>
              <a:rPr lang="en-US" altLang="zh-CN" sz="1800" dirty="0">
                <a:sym typeface="Arial" panose="020B0604020202020204" pitchFamily="34" charset="0"/>
              </a:rPr>
              <a:t>3*10</a:t>
            </a:r>
            <a:r>
              <a:rPr lang="en-US" altLang="zh-CN" sz="1800" baseline="30000" dirty="0">
                <a:sym typeface="Arial" panose="020B0604020202020204" pitchFamily="34" charset="0"/>
              </a:rPr>
              <a:t>-4</a:t>
            </a:r>
            <a:r>
              <a:rPr lang="zh-CN" altLang="en-US" sz="1800" dirty="0">
                <a:sym typeface="Arial" panose="020B0604020202020204" pitchFamily="34" charset="0"/>
              </a:rPr>
              <a:t>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注</a:t>
            </a:r>
            <a:r>
              <a:rPr lang="en-US" altLang="zh-CN" sz="1800" dirty="0">
                <a:solidFill>
                  <a:srgbClr val="7030A0"/>
                </a:solidFill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ym typeface="Arial" panose="020B0604020202020204" pitchFamily="34" charset="0"/>
              </a:rPr>
              <a:t>：这是对用户的展现形式，是</a:t>
            </a:r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浮点数的输入、输出形式</a:t>
            </a:r>
            <a:r>
              <a:rPr lang="zh-CN" altLang="en-US" sz="1800" dirty="0">
                <a:sym typeface="Arial" panose="020B0604020202020204" pitchFamily="34" charset="0"/>
              </a:rPr>
              <a:t>，不是机器数；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注</a:t>
            </a:r>
            <a:r>
              <a:rPr lang="en-US" altLang="zh-CN" sz="1800" dirty="0">
                <a:solidFill>
                  <a:srgbClr val="7030A0"/>
                </a:solidFill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sym typeface="Arial" panose="020B0604020202020204" pitchFamily="34" charset="0"/>
              </a:rPr>
              <a:t>：</a:t>
            </a:r>
            <a:r>
              <a:rPr lang="zh-CN" altLang="en-US" sz="1800" dirty="0"/>
              <a:t>字母</a:t>
            </a:r>
            <a:r>
              <a:rPr lang="en-US" altLang="zh-CN" sz="1800" dirty="0">
                <a:solidFill>
                  <a:srgbClr val="C00000"/>
                </a:solidFill>
              </a:rPr>
              <a:t>e(</a:t>
            </a:r>
            <a:r>
              <a:rPr lang="zh-CN" altLang="en-US" sz="1800" dirty="0">
                <a:solidFill>
                  <a:srgbClr val="C00000"/>
                </a:solidFill>
              </a:rPr>
              <a:t>或</a:t>
            </a:r>
            <a:r>
              <a:rPr lang="en-US" altLang="zh-CN" sz="1800" dirty="0">
                <a:solidFill>
                  <a:srgbClr val="C00000"/>
                </a:solidFill>
              </a:rPr>
              <a:t>E)</a:t>
            </a:r>
            <a:r>
              <a:rPr lang="zh-CN" altLang="en-US" sz="1800" dirty="0">
                <a:solidFill>
                  <a:srgbClr val="C00000"/>
                </a:solidFill>
              </a:rPr>
              <a:t>之前</a:t>
            </a:r>
            <a:r>
              <a:rPr lang="zh-CN" altLang="en-US" sz="1800" dirty="0"/>
              <a:t>必须有数字，且</a:t>
            </a:r>
            <a:r>
              <a:rPr lang="en-US" altLang="zh-CN" sz="1800" dirty="0">
                <a:solidFill>
                  <a:srgbClr val="C00000"/>
                </a:solidFill>
              </a:rPr>
              <a:t>e</a:t>
            </a:r>
            <a:r>
              <a:rPr lang="zh-CN" altLang="en-US" sz="1800" dirty="0">
                <a:solidFill>
                  <a:srgbClr val="C00000"/>
                </a:solidFill>
              </a:rPr>
              <a:t>后面</a:t>
            </a:r>
            <a:r>
              <a:rPr lang="zh-CN" altLang="en-US" sz="1800" dirty="0"/>
              <a:t>的指数必须为整数：</a:t>
            </a:r>
            <a:endParaRPr lang="en-US" altLang="zh-CN" sz="18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合法形式：</a:t>
            </a:r>
            <a:r>
              <a:rPr lang="en-US" altLang="zh-CN" sz="1800" dirty="0"/>
              <a:t>1e3</a:t>
            </a:r>
            <a:r>
              <a:rPr lang="zh-CN" altLang="en-US" sz="1800" dirty="0"/>
              <a:t>，</a:t>
            </a:r>
            <a:r>
              <a:rPr lang="en-US" altLang="zh-CN" sz="1800" dirty="0"/>
              <a:t>1.8e-3</a:t>
            </a:r>
            <a:r>
              <a:rPr lang="zh-CN" altLang="en-US" sz="1800" dirty="0"/>
              <a:t>，</a:t>
            </a:r>
            <a:r>
              <a:rPr lang="en-US" altLang="zh-CN" sz="1800" dirty="0"/>
              <a:t>-123e-6</a:t>
            </a:r>
            <a:r>
              <a:rPr lang="zh-CN" altLang="en-US" sz="1800" dirty="0"/>
              <a:t>，</a:t>
            </a:r>
            <a:r>
              <a:rPr lang="en-US" altLang="zh-CN" sz="1800" b="1" dirty="0"/>
              <a:t> -.1e-3</a:t>
            </a:r>
            <a:r>
              <a:rPr lang="zh-CN" altLang="en-US" sz="1800" b="1" dirty="0"/>
              <a:t>；</a:t>
            </a:r>
            <a:endParaRPr lang="en-US" altLang="zh-CN" sz="18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CC"/>
                </a:solidFill>
              </a:rPr>
              <a:t>非法</a:t>
            </a:r>
            <a:r>
              <a:rPr lang="zh-CN" altLang="en-US" sz="1800" dirty="0"/>
              <a:t>形式：</a:t>
            </a:r>
            <a:r>
              <a:rPr lang="en-US" altLang="zh-CN" sz="1800" dirty="0"/>
              <a:t>e3</a:t>
            </a:r>
            <a:r>
              <a:rPr lang="zh-CN" altLang="en-US" sz="1800" dirty="0"/>
              <a:t>，</a:t>
            </a:r>
            <a:r>
              <a:rPr lang="en-US" altLang="zh-CN" sz="1800" dirty="0"/>
              <a:t>.1e3.5</a:t>
            </a:r>
            <a:r>
              <a:rPr lang="zh-CN" altLang="en-US" sz="1800" dirty="0"/>
              <a:t>，</a:t>
            </a:r>
            <a:r>
              <a:rPr lang="en-US" altLang="zh-CN" sz="1800" dirty="0"/>
              <a:t>.e3</a:t>
            </a:r>
            <a:r>
              <a:rPr lang="zh-CN" altLang="en-US" sz="1800" dirty="0"/>
              <a:t>，</a:t>
            </a:r>
            <a:r>
              <a:rPr lang="en-US" altLang="zh-CN" sz="1800" dirty="0"/>
              <a:t>e </a:t>
            </a:r>
            <a:r>
              <a:rPr lang="zh-CN" altLang="en-US" sz="18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声明浮点数</a:t>
            </a:r>
            <a:r>
              <a:rPr lang="zh-CN" altLang="en-US" sz="2000" dirty="0">
                <a:solidFill>
                  <a:srgbClr val="7030A0"/>
                </a:solidFill>
              </a:rPr>
              <a:t>变量为</a:t>
            </a:r>
            <a:r>
              <a:rPr lang="zh-CN" altLang="en-US" sz="2000" dirty="0" smtClean="0">
                <a:solidFill>
                  <a:srgbClr val="7030A0"/>
                </a:solidFill>
              </a:rPr>
              <a:t>常量类型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float PI=3.1415926;</a:t>
            </a: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double  MAX_DOUBLE =1.7e308;   //</a:t>
            </a:r>
            <a:r>
              <a:rPr lang="zh-CN" altLang="en-US" sz="1800" dirty="0"/>
              <a:t>表示 </a:t>
            </a:r>
            <a:r>
              <a:rPr lang="en-US" altLang="zh-CN" sz="1800" dirty="0"/>
              <a:t>+1.7*10308</a:t>
            </a: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double  MIN_DOUBLE = -1.7E308    //</a:t>
            </a:r>
            <a:r>
              <a:rPr lang="zh-CN" altLang="en-US" sz="1800" dirty="0"/>
              <a:t>表示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 -1.7*10</a:t>
            </a:r>
            <a:r>
              <a:rPr lang="en-US" altLang="zh-CN" sz="1800" baseline="30000" dirty="0">
                <a:solidFill>
                  <a:srgbClr val="C00000"/>
                </a:solidFill>
                <a:latin typeface="+mn-ea"/>
              </a:rPr>
              <a:t>308 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#define  </a:t>
            </a:r>
            <a:r>
              <a:rPr lang="en-US" altLang="zh-CN" sz="1800" dirty="0"/>
              <a:t>PI 3.141592</a:t>
            </a:r>
          </a:p>
          <a:p>
            <a:pPr marL="971550" lvl="1"/>
            <a:endParaRPr lang="en-US" altLang="zh-CN" sz="1800" dirty="0"/>
          </a:p>
          <a:p>
            <a:pPr marL="971550" lvl="1"/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631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程序注释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***********************************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程 序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名：电子计价器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作   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者：王小二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    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编制时间：2018年10月9日       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*</a:t>
            </a:r>
            <a:endParaRPr lang="en-US" altLang="en-US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主要功能：计算应付款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  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***********************************</a:t>
            </a:r>
            <a:br>
              <a:rPr lang="en-US" altLang="zh-CN" sz="2000" dirty="0">
                <a:solidFill>
                  <a:srgbClr val="000000"/>
                </a:solidFill>
                <a:latin typeface="+mn-ea"/>
              </a:rPr>
            </a:b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下面是代码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本页显示不开，另起一页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//……</a:t>
            </a:r>
            <a:endParaRPr lang="zh-CN" altLang="en-US" sz="2000" dirty="0">
              <a:solidFill>
                <a:srgbClr val="000000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6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998290"/>
            <a:ext cx="2540058" cy="2831368"/>
          </a:xfrm>
          <a:noFill/>
          <a:ln>
            <a:solidFill>
              <a:srgbClr val="000000"/>
            </a:solidFill>
          </a:ln>
        </p:spPr>
        <p:txBody>
          <a:bodyPr anchor="t" anchorCtr="0"/>
          <a:lstStyle/>
          <a:p>
            <a:pPr>
              <a:lnSpc>
                <a:spcPct val="8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main()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float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a,b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a = 1234567.89e5;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>
                <a:solidFill>
                  <a:srgbClr val="006600"/>
                </a:solidFill>
                <a:latin typeface="+mn-lt"/>
              </a:rPr>
              <a:t>b = a + 20 ;</a:t>
            </a:r>
            <a:br>
              <a:rPr lang="en-US" altLang="zh-CN" sz="1600" dirty="0">
                <a:solidFill>
                  <a:srgbClr val="0066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("</a:t>
            </a:r>
            <a:r>
              <a:rPr lang="en-US" altLang="zh-CN" sz="1600" dirty="0">
                <a:solidFill>
                  <a:srgbClr val="0303DF"/>
                </a:solidFill>
                <a:latin typeface="+mn-lt"/>
              </a:rPr>
              <a:t>a=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%f\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n",a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7030A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("</a:t>
            </a:r>
            <a:r>
              <a:rPr lang="en-US" altLang="zh-CN" sz="1600" dirty="0">
                <a:solidFill>
                  <a:srgbClr val="0303DF"/>
                </a:solidFill>
                <a:latin typeface="+mn-lt"/>
              </a:rPr>
              <a:t>b=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%f\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n",b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7030A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("b=%e\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n",b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("b=%E\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n",b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("b=%g\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n",b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("b=%G\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n",b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} 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427326" y="3925452"/>
            <a:ext cx="8089900" cy="1904301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说明：</a:t>
            </a:r>
            <a:endParaRPr lang="en-US" altLang="zh-CN" sz="1800" b="1" u="sng" dirty="0">
              <a:solidFill>
                <a:srgbClr val="0000CC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16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单精度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浮点</a:t>
            </a:r>
            <a:r>
              <a:rPr lang="zh-CN" altLang="en-US" sz="1600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型变量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只能保证的有效数字是</a:t>
            </a:r>
            <a:r>
              <a:rPr lang="en-US" altLang="zh-CN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位十进制有效数字，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后面的数字对其是无意义的，不能准确地表示该数。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（思考：为什么是</a:t>
            </a:r>
            <a:r>
              <a:rPr lang="en-US" altLang="zh-CN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位十进制有效数字？）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应当避免将一个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很大</a:t>
            </a:r>
            <a:r>
              <a:rPr lang="zh-CN" altLang="en-US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的浮点数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很小的数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直接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相加减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，否则就会“丢失”较小的数；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（该例中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b=a+20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，其中的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很大。由于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太小，对计算结果没有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起作用）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该例中，变量</a:t>
            </a:r>
            <a:r>
              <a:rPr lang="en-US" altLang="zh-CN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的赋值已经超出</a:t>
            </a:r>
            <a:r>
              <a:rPr lang="en-US" altLang="zh-CN" sz="1600" dirty="0" smtClean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所表示的精度（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浮点数的精度是</a:t>
            </a:r>
            <a:r>
              <a:rPr lang="en-US" altLang="zh-CN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位十进制有效数字）</a:t>
            </a:r>
            <a:endParaRPr lang="en-US" altLang="zh-CN" sz="1600" dirty="0">
              <a:solidFill>
                <a:srgbClr val="0066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08713" y="1088730"/>
            <a:ext cx="5153891" cy="2135607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u="sng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Dev-</a:t>
            </a:r>
            <a:r>
              <a:rPr lang="en-US" altLang="zh-CN" sz="1600" b="1" u="sng" dirty="0" err="1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Cpp</a:t>
            </a:r>
            <a:r>
              <a:rPr lang="zh-CN" altLang="en-US" sz="1600" b="1" u="sng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运行结果： </a:t>
            </a:r>
            <a:endParaRPr lang="en-US" altLang="zh-CN" sz="1600" b="1" u="sng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a=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1234567</a:t>
            </a:r>
            <a:r>
              <a:rPr lang="en-US" altLang="zh-CN" sz="1600" b="1" dirty="0" smtClean="0">
                <a:solidFill>
                  <a:srgbClr val="0303DF"/>
                </a:solidFill>
                <a:cs typeface="Times New Roman" panose="02020603050405020304" pitchFamily="18" charset="0"/>
              </a:rPr>
              <a:t>9</a:t>
            </a: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0528.000000 </a:t>
            </a:r>
            <a:r>
              <a:rPr lang="zh-CN" altLang="en-US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尾数精度</a:t>
            </a:r>
            <a:r>
              <a:rPr lang="en-US" altLang="zh-CN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位十进制有效数字</a:t>
            </a:r>
            <a:r>
              <a:rPr lang="zh-CN" altLang="en-US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1234567</a:t>
            </a:r>
            <a:r>
              <a:rPr lang="en-US" altLang="zh-CN" sz="1600" b="1" dirty="0" smtClean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0528.000000 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尾数精度</a:t>
            </a:r>
            <a:r>
              <a:rPr lang="en-US" altLang="zh-CN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位十进制有效数字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1.234568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e+011  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（尾数</a:t>
            </a:r>
            <a:r>
              <a:rPr lang="en-US" altLang="zh-CN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位有效位）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1.234568</a:t>
            </a: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 </a:t>
            </a:r>
            <a:endParaRPr lang="en-US" altLang="zh-CN" sz="1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1.23457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1.23457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en-US" altLang="zh-CN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dirty="0"/>
              <a:t>浮点型变量的定义与使用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标注 1"/>
              <p:cNvSpPr/>
              <p:nvPr/>
            </p:nvSpPr>
            <p:spPr bwMode="auto">
              <a:xfrm>
                <a:off x="3295128" y="3338197"/>
                <a:ext cx="2931106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宋体" panose="02010600030101010101" pitchFamily="2" charset="-122"/>
                  </a:rPr>
                  <a:t>24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/3.32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7.228915662650602</a:t>
                </a: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圆角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5128" y="3338197"/>
                <a:ext cx="2931106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blipFill>
                <a:blip r:embed="rId2"/>
                <a:stretch>
                  <a:fillRect l="-415" b="-18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6362524" y="3338197"/>
                <a:ext cx="1880381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宋体" panose="02010600030101010101" pitchFamily="2" charset="-122"/>
                  </a:rPr>
                  <a:t>24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*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0.301</a:t>
                </a:r>
                <a:r>
                  <a:rPr lang="en-US" altLang="zh-CN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7.22…</a:t>
                </a: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2524" y="3338197"/>
                <a:ext cx="1880381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blipFill>
                <a:blip r:embed="rId3"/>
                <a:stretch>
                  <a:fillRect l="-645" b="-18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9"/>
          <p:cNvSpPr/>
          <p:nvPr/>
        </p:nvSpPr>
        <p:spPr bwMode="auto">
          <a:xfrm>
            <a:off x="6226234" y="2332499"/>
            <a:ext cx="1880381" cy="632512"/>
          </a:xfrm>
          <a:prstGeom prst="wedgeRoundRectCallout">
            <a:avLst>
              <a:gd name="adj1" fmla="val -21653"/>
              <a:gd name="adj2" fmla="val 463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思考：为什么是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7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位十进制有效数字？</a:t>
            </a:r>
          </a:p>
        </p:txBody>
      </p:sp>
    </p:spTree>
    <p:extLst>
      <p:ext uri="{BB962C8B-B14F-4D97-AF65-F5344CB8AC3E}">
        <p14:creationId xmlns:p14="http://schemas.microsoft.com/office/powerpoint/2010/main" val="14560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2" grpId="0" animBg="1"/>
      <p:bldP spid="7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zh-CN" altLang="en-US" dirty="0" smtClean="0"/>
              <a:t>浮点数的机器数（机内表示形式）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41544"/>
            <a:ext cx="8089900" cy="117979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按照</a:t>
            </a:r>
            <a:r>
              <a:rPr lang="en-US" altLang="zh-CN" sz="2000" dirty="0" smtClean="0"/>
              <a:t>IEEE </a:t>
            </a:r>
            <a:r>
              <a:rPr lang="en-US" altLang="zh-CN" sz="2000" dirty="0"/>
              <a:t>754</a:t>
            </a:r>
            <a:r>
              <a:rPr lang="zh-CN" altLang="en-US" sz="2000" dirty="0"/>
              <a:t>标准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单精度</a:t>
            </a:r>
            <a:r>
              <a:rPr lang="zh-CN" altLang="en-US" sz="1800" dirty="0"/>
              <a:t>浮点数采用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32</a:t>
            </a:r>
            <a:r>
              <a:rPr lang="zh-CN" altLang="en-US" sz="1800" dirty="0"/>
              <a:t>位，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双精度浮点数采用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64</a:t>
            </a:r>
            <a:r>
              <a:rPr lang="zh-CN" altLang="en-US" sz="1800" dirty="0"/>
              <a:t>位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8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89323" y="2221339"/>
            <a:ext cx="7774130" cy="2339043"/>
            <a:chOff x="684935" y="2528747"/>
            <a:chExt cx="7774130" cy="2920532"/>
          </a:xfrm>
        </p:grpSpPr>
        <p:sp>
          <p:nvSpPr>
            <p:cNvPr id="4" name="文本框 3"/>
            <p:cNvSpPr txBox="1"/>
            <p:nvPr/>
          </p:nvSpPr>
          <p:spPr>
            <a:xfrm>
              <a:off x="6965300" y="2782669"/>
              <a:ext cx="83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7211" y="4603889"/>
              <a:ext cx="155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double 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35" y="2528747"/>
              <a:ext cx="6153150" cy="2920532"/>
            </a:xfrm>
            <a:prstGeom prst="rect">
              <a:avLst/>
            </a:prstGeom>
          </p:spPr>
        </p:pic>
      </p:grp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85775" y="4552069"/>
            <a:ext cx="8089900" cy="94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单精度</a:t>
            </a:r>
            <a:r>
              <a:rPr lang="en-US" altLang="zh-CN" sz="2000" dirty="0" smtClean="0">
                <a:solidFill>
                  <a:srgbClr val="7030A0"/>
                </a:solidFill>
              </a:rPr>
              <a:t>float</a:t>
            </a:r>
            <a:r>
              <a:rPr lang="zh-CN" altLang="en-US" sz="2000" dirty="0" smtClean="0">
                <a:solidFill>
                  <a:srgbClr val="7030A0"/>
                </a:solidFill>
              </a:rPr>
              <a:t>，利用</a:t>
            </a:r>
            <a:r>
              <a:rPr lang="en-US" altLang="zh-CN" sz="2000" dirty="0" smtClean="0">
                <a:solidFill>
                  <a:srgbClr val="7030A0"/>
                </a:solidFill>
              </a:rPr>
              <a:t>23</a:t>
            </a:r>
            <a:r>
              <a:rPr lang="zh-CN" altLang="en-US" sz="2000" dirty="0" smtClean="0">
                <a:solidFill>
                  <a:srgbClr val="7030A0"/>
                </a:solidFill>
              </a:rPr>
              <a:t>位尾数表示</a:t>
            </a:r>
            <a:r>
              <a:rPr lang="en-US" altLang="zh-CN" sz="2000" dirty="0" smtClean="0">
                <a:solidFill>
                  <a:srgbClr val="7030A0"/>
                </a:solidFill>
              </a:rPr>
              <a:t>24</a:t>
            </a:r>
            <a:r>
              <a:rPr lang="zh-CN" altLang="en-US" sz="2000" dirty="0" smtClean="0">
                <a:solidFill>
                  <a:srgbClr val="7030A0"/>
                </a:solidFill>
              </a:rPr>
              <a:t>位的精度</a:t>
            </a:r>
            <a:endParaRPr lang="en-US" altLang="zh-CN" sz="20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双精度</a:t>
            </a:r>
            <a:r>
              <a:rPr lang="en-US" altLang="zh-CN" sz="2000" dirty="0" smtClean="0">
                <a:solidFill>
                  <a:srgbClr val="7030A0"/>
                </a:solidFill>
              </a:rPr>
              <a:t>double</a:t>
            </a:r>
            <a:r>
              <a:rPr lang="zh-CN" altLang="en-US" sz="2000" dirty="0" smtClean="0">
                <a:solidFill>
                  <a:srgbClr val="7030A0"/>
                </a:solidFill>
              </a:rPr>
              <a:t>，利用</a:t>
            </a:r>
            <a:r>
              <a:rPr lang="en-US" altLang="zh-CN" sz="2000" dirty="0" smtClean="0">
                <a:solidFill>
                  <a:srgbClr val="7030A0"/>
                </a:solidFill>
              </a:rPr>
              <a:t>52</a:t>
            </a:r>
            <a:r>
              <a:rPr lang="zh-CN" altLang="en-US" sz="2000" dirty="0" smtClean="0">
                <a:solidFill>
                  <a:srgbClr val="7030A0"/>
                </a:solidFill>
              </a:rPr>
              <a:t>位尾数表示</a:t>
            </a:r>
            <a:r>
              <a:rPr lang="en-US" altLang="zh-CN" sz="2000" dirty="0" smtClean="0">
                <a:solidFill>
                  <a:srgbClr val="7030A0"/>
                </a:solidFill>
              </a:rPr>
              <a:t>53</a:t>
            </a:r>
            <a:r>
              <a:rPr lang="zh-CN" altLang="en-US" sz="2000" dirty="0" smtClean="0">
                <a:solidFill>
                  <a:srgbClr val="7030A0"/>
                </a:solidFill>
              </a:rPr>
              <a:t>位</a:t>
            </a:r>
            <a:r>
              <a:rPr lang="zh-CN" altLang="en-US" sz="2000" dirty="0">
                <a:solidFill>
                  <a:srgbClr val="7030A0"/>
                </a:solidFill>
              </a:rPr>
              <a:t>的</a:t>
            </a:r>
            <a:r>
              <a:rPr lang="zh-CN" altLang="en-US" sz="2000" dirty="0" smtClean="0">
                <a:solidFill>
                  <a:srgbClr val="7030A0"/>
                </a:solidFill>
              </a:rPr>
              <a:t>精度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浮点数的精度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stdio.h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iostream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/>
            </a:r>
            <a:br>
              <a:rPr lang="en-US" altLang="zh-CN" sz="1800" dirty="0">
                <a:solidFill>
                  <a:srgbClr val="080808"/>
                </a:solidFill>
              </a:rPr>
            </a:br>
            <a:r>
              <a:rPr lang="en-US" altLang="zh-CN" sz="1800" dirty="0" err="1">
                <a:solidFill>
                  <a:srgbClr val="080808"/>
                </a:solidFill>
              </a:rPr>
              <a:t>int</a:t>
            </a:r>
            <a:r>
              <a:rPr lang="en-US" altLang="zh-CN" sz="1800" dirty="0">
                <a:solidFill>
                  <a:srgbClr val="080808"/>
                </a:solidFill>
              </a:rPr>
              <a:t>  main</a:t>
            </a:r>
            <a:r>
              <a:rPr lang="zh-CN" altLang="en-US" sz="1800" dirty="0">
                <a:solidFill>
                  <a:srgbClr val="080808"/>
                </a:solidFill>
              </a:rPr>
              <a:t>（）</a:t>
            </a:r>
            <a:br>
              <a:rPr lang="zh-CN" altLang="en-US" sz="1800" dirty="0">
                <a:solidFill>
                  <a:srgbClr val="080808"/>
                </a:solidFill>
              </a:rPr>
            </a:b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{</a:t>
            </a:r>
            <a:br>
              <a:rPr lang="en-US" altLang="zh-CN" sz="1800" dirty="0">
                <a:solidFill>
                  <a:srgbClr val="080808"/>
                </a:solidFill>
              </a:rPr>
            </a:b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cout.precision</a:t>
            </a:r>
            <a:r>
              <a:rPr lang="en-US" altLang="zh-CN" sz="1800" dirty="0">
                <a:solidFill>
                  <a:srgbClr val="080808"/>
                </a:solidFill>
              </a:rPr>
              <a:t>(20);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b="1" dirty="0">
                <a:solidFill>
                  <a:srgbClr val="7030A0"/>
                </a:solidFill>
              </a:rPr>
              <a:t>float</a:t>
            </a:r>
            <a:r>
              <a:rPr lang="en-US" altLang="zh-CN" sz="1800" dirty="0">
                <a:solidFill>
                  <a:srgbClr val="080808"/>
                </a:solidFill>
              </a:rPr>
              <a:t> a=</a:t>
            </a:r>
            <a:r>
              <a:rPr lang="en-US" altLang="zh-CN" sz="1800" dirty="0">
                <a:solidFill>
                  <a:srgbClr val="0000CC"/>
                </a:solidFill>
              </a:rPr>
              <a:t>123.4567</a:t>
            </a:r>
            <a:r>
              <a:rPr lang="en-US" altLang="zh-CN" sz="1800" dirty="0">
                <a:solidFill>
                  <a:srgbClr val="080808"/>
                </a:solidFill>
              </a:rPr>
              <a:t>8901234567890;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b="1" dirty="0">
                <a:solidFill>
                  <a:srgbClr val="7030A0"/>
                </a:solidFill>
              </a:rPr>
              <a:t>double</a:t>
            </a:r>
            <a:r>
              <a:rPr lang="en-US" altLang="zh-CN" sz="1800" dirty="0">
                <a:solidFill>
                  <a:srgbClr val="080808"/>
                </a:solidFill>
              </a:rPr>
              <a:t> b=</a:t>
            </a:r>
            <a:r>
              <a:rPr lang="en-US" altLang="zh-CN" sz="1800" dirty="0">
                <a:solidFill>
                  <a:srgbClr val="0000CC"/>
                </a:solidFill>
              </a:rPr>
              <a:t>123.456789012345</a:t>
            </a:r>
            <a:r>
              <a:rPr lang="en-US" altLang="zh-CN" sz="1800" dirty="0">
                <a:solidFill>
                  <a:srgbClr val="080808"/>
                </a:solidFill>
              </a:rPr>
              <a:t>67890;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::cout &lt;&lt; a &lt;&lt;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endl</a:t>
            </a:r>
            <a:r>
              <a:rPr lang="en-US" altLang="zh-CN" sz="1800" dirty="0">
                <a:solidFill>
                  <a:srgbClr val="080808"/>
                </a:solidFill>
              </a:rPr>
              <a:t>;     //</a:t>
            </a:r>
            <a:r>
              <a:rPr lang="en-US" altLang="zh-CN" sz="1800" dirty="0">
                <a:solidFill>
                  <a:srgbClr val="0000CC"/>
                </a:solidFill>
              </a:rPr>
              <a:t>123.45678</a:t>
            </a:r>
            <a:r>
              <a:rPr lang="en-US" altLang="zh-CN" sz="1800" dirty="0">
                <a:solidFill>
                  <a:srgbClr val="FF0000"/>
                </a:solidFill>
              </a:rPr>
              <a:t>7</a:t>
            </a:r>
            <a:r>
              <a:rPr lang="en-US" altLang="zh-CN" sz="1800" dirty="0">
                <a:solidFill>
                  <a:srgbClr val="080808"/>
                </a:solidFill>
              </a:rPr>
              <a:t>109375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//</a:t>
            </a:r>
            <a:r>
              <a:rPr lang="zh-CN" altLang="en-US" sz="1800" dirty="0" smtClean="0">
                <a:solidFill>
                  <a:srgbClr val="FF0000"/>
                </a:solidFill>
              </a:rPr>
              <a:t>精度约</a:t>
            </a:r>
            <a:r>
              <a:rPr lang="en-US" altLang="zh-CN" sz="1800" dirty="0" smtClean="0">
                <a:solidFill>
                  <a:srgbClr val="FF0000"/>
                </a:solidFill>
              </a:rPr>
              <a:t>7.224</a:t>
            </a:r>
            <a:r>
              <a:rPr lang="zh-CN" altLang="en-US" sz="1800" dirty="0">
                <a:solidFill>
                  <a:srgbClr val="FF0000"/>
                </a:solidFill>
              </a:rPr>
              <a:t>位，能保证</a:t>
            </a:r>
            <a:r>
              <a:rPr lang="en-US" altLang="zh-CN" sz="1800" dirty="0">
                <a:solidFill>
                  <a:srgbClr val="FF0000"/>
                </a:solidFill>
              </a:rPr>
              <a:t>7</a:t>
            </a:r>
            <a:r>
              <a:rPr lang="zh-CN" altLang="en-US" sz="1800" dirty="0">
                <a:solidFill>
                  <a:srgbClr val="FF0000"/>
                </a:solidFill>
              </a:rPr>
              <a:t>位十进制数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cout</a:t>
            </a:r>
            <a:r>
              <a:rPr lang="en-US" altLang="zh-CN" sz="1800" dirty="0">
                <a:solidFill>
                  <a:srgbClr val="080808"/>
                </a:solidFill>
              </a:rPr>
              <a:t> &lt;&lt; b &lt;&lt;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endl</a:t>
            </a:r>
            <a:r>
              <a:rPr lang="en-US" altLang="zh-CN" sz="1800" dirty="0">
                <a:solidFill>
                  <a:srgbClr val="080808"/>
                </a:solidFill>
              </a:rPr>
              <a:t>; </a:t>
            </a:r>
            <a:r>
              <a:rPr lang="zh-CN" altLang="en-US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en-US" altLang="zh-CN" sz="1800" dirty="0">
                <a:solidFill>
                  <a:srgbClr val="0000CC"/>
                </a:solidFill>
              </a:rPr>
              <a:t>123.4567890123456</a:t>
            </a:r>
            <a:r>
              <a:rPr lang="en-US" altLang="zh-CN" sz="18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olidFill>
                  <a:srgbClr val="080808"/>
                </a:solidFill>
              </a:rPr>
              <a:t>0589533003513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return 0;                                  //</a:t>
            </a:r>
            <a:r>
              <a:rPr lang="zh-CN" altLang="en-US" sz="1800" dirty="0" smtClean="0">
                <a:solidFill>
                  <a:srgbClr val="FF0000"/>
                </a:solidFill>
              </a:rPr>
              <a:t>精度约</a:t>
            </a:r>
            <a:r>
              <a:rPr lang="en-US" altLang="zh-CN" sz="1800" dirty="0" smtClean="0">
                <a:solidFill>
                  <a:srgbClr val="FF0000"/>
                </a:solidFill>
              </a:rPr>
              <a:t>15.9</a:t>
            </a:r>
            <a:r>
              <a:rPr lang="zh-CN" altLang="en-US" sz="1800" dirty="0">
                <a:solidFill>
                  <a:srgbClr val="FF0000"/>
                </a:solidFill>
              </a:rPr>
              <a:t>位</a:t>
            </a:r>
            <a:r>
              <a:rPr lang="en-US" altLang="zh-CN" sz="1800" dirty="0">
                <a:solidFill>
                  <a:srgbClr val="FF0000"/>
                </a:solidFill>
              </a:rPr>
              <a:t>,</a:t>
            </a:r>
            <a:r>
              <a:rPr lang="zh-CN" altLang="en-US" sz="1800" dirty="0">
                <a:solidFill>
                  <a:srgbClr val="FF0000"/>
                </a:solidFill>
              </a:rPr>
              <a:t>能保证</a:t>
            </a:r>
            <a:r>
              <a:rPr lang="en-US" altLang="zh-CN" sz="1800" dirty="0">
                <a:solidFill>
                  <a:srgbClr val="FF0000"/>
                </a:solidFill>
              </a:rPr>
              <a:t>15</a:t>
            </a:r>
            <a:r>
              <a:rPr lang="zh-CN" altLang="en-US" sz="1800" dirty="0">
                <a:solidFill>
                  <a:srgbClr val="FF0000"/>
                </a:solidFill>
              </a:rPr>
              <a:t>位十进制数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>
                <a:solidFill>
                  <a:srgbClr val="080808"/>
                </a:solidFill>
              </a:rPr>
              <a:t>｝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9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浮点型数据的输出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对于浮点数，一般情况下，</a:t>
            </a:r>
            <a:r>
              <a:rPr lang="en-US" altLang="zh-CN" dirty="0"/>
              <a:t> 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  <a:r>
              <a:rPr lang="zh-CN" altLang="en-US" dirty="0"/>
              <a:t>的输出格式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，采用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f,e,E,g,G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</a:rPr>
              <a:t>其中，格式 </a:t>
            </a:r>
            <a:r>
              <a:rPr lang="en-US" altLang="zh-CN" sz="1800" b="1" dirty="0" err="1">
                <a:solidFill>
                  <a:srgbClr val="C00000"/>
                </a:solidFill>
              </a:rPr>
              <a:t>g,G</a:t>
            </a:r>
            <a:r>
              <a:rPr lang="zh-CN" altLang="en-US" sz="1800" b="1" dirty="0">
                <a:solidFill>
                  <a:srgbClr val="080808"/>
                </a:solidFill>
              </a:rPr>
              <a:t>：选用</a:t>
            </a:r>
            <a:r>
              <a:rPr lang="en-US" altLang="zh-CN" sz="1800" b="1" dirty="0">
                <a:solidFill>
                  <a:srgbClr val="080808"/>
                </a:solidFill>
              </a:rPr>
              <a:t>%f</a:t>
            </a:r>
            <a:r>
              <a:rPr lang="zh-CN" altLang="en-US" sz="1800" b="1" dirty="0">
                <a:solidFill>
                  <a:srgbClr val="080808"/>
                </a:solidFill>
              </a:rPr>
              <a:t>或</a:t>
            </a:r>
            <a:r>
              <a:rPr lang="en-US" altLang="zh-CN" sz="1800" b="1" dirty="0">
                <a:solidFill>
                  <a:srgbClr val="080808"/>
                </a:solidFill>
              </a:rPr>
              <a:t>%e</a:t>
            </a:r>
            <a:r>
              <a:rPr lang="zh-CN" altLang="en-US" sz="1800" b="1" dirty="0">
                <a:solidFill>
                  <a:srgbClr val="080808"/>
                </a:solidFill>
              </a:rPr>
              <a:t>格式中</a:t>
            </a:r>
            <a:r>
              <a:rPr lang="zh-CN" altLang="en-US" sz="1800" b="1" dirty="0">
                <a:solidFill>
                  <a:srgbClr val="7030A0"/>
                </a:solidFill>
              </a:rPr>
              <a:t>输出宽度较短</a:t>
            </a:r>
            <a:r>
              <a:rPr lang="zh-CN" altLang="en-US" sz="1800" b="1" dirty="0">
                <a:solidFill>
                  <a:srgbClr val="080808"/>
                </a:solidFill>
              </a:rPr>
              <a:t>的一种格式，不输出无意义的</a:t>
            </a:r>
            <a:r>
              <a:rPr lang="en-US" altLang="zh-CN" sz="1800" b="1" dirty="0">
                <a:solidFill>
                  <a:srgbClr val="080808"/>
                </a:solidFill>
              </a:rPr>
              <a:t>0;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：同</a:t>
            </a:r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注：不能用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%X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格式直接输出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进制数的机器数</a:t>
            </a:r>
            <a:endParaRPr lang="en-US" altLang="zh-CN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输入浮点数时，格式稍有区别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/>
              <a:t>f </a:t>
            </a:r>
            <a:r>
              <a:rPr lang="zh-CN" altLang="en-US" dirty="0"/>
              <a:t>：读</a:t>
            </a:r>
            <a:r>
              <a:rPr lang="zh-CN" altLang="en-US" dirty="0">
                <a:solidFill>
                  <a:srgbClr val="0303DF"/>
                </a:solidFill>
              </a:rPr>
              <a:t>单精度</a:t>
            </a:r>
            <a:r>
              <a:rPr lang="zh-CN" altLang="en-US" dirty="0"/>
              <a:t>浮点数（</a:t>
            </a:r>
            <a:r>
              <a:rPr lang="en-US" altLang="zh-CN" dirty="0"/>
              <a:t>float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971550" lvl="1"/>
            <a:r>
              <a:rPr lang="en-US" altLang="zh-CN" b="1" dirty="0" err="1">
                <a:solidFill>
                  <a:srgbClr val="030DCD"/>
                </a:solidFill>
              </a:rPr>
              <a:t>lf</a:t>
            </a:r>
            <a:r>
              <a:rPr lang="zh-CN" altLang="en-US" b="1" dirty="0">
                <a:solidFill>
                  <a:srgbClr val="FF0000"/>
                </a:solidFill>
              </a:rPr>
              <a:t>：读双精度浮点数</a:t>
            </a:r>
            <a:r>
              <a:rPr lang="en-US" altLang="zh-CN" b="1" dirty="0">
                <a:solidFill>
                  <a:srgbClr val="FF0000"/>
                </a:solidFill>
              </a:rPr>
              <a:t>double</a:t>
            </a:r>
            <a:r>
              <a:rPr lang="zh-CN" altLang="en-US" b="1" dirty="0">
                <a:solidFill>
                  <a:srgbClr val="FF0000"/>
                </a:solidFill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1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82C9B-5E9F-4E5F-A82F-630BECD16F84}" type="slidenum">
              <a:rPr lang="zh-CN" altLang="en-US"/>
              <a:pPr>
                <a:defRPr/>
              </a:pPr>
              <a:t>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890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73075" y="1130981"/>
                <a:ext cx="8351838" cy="5047397"/>
              </a:xfrm>
              <a:extLst>
                <a:ext uri="{91240B29-F687-4F45-9708-019B960494DF}">
                  <a14:hiddenLine w="12700" cap="sq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头文件：</a:t>
                </a:r>
                <a:r>
                  <a:rPr lang="en-US" altLang="zh-CN" sz="2000" dirty="0" err="1">
                    <a:latin typeface="+mn-ea"/>
                  </a:rPr>
                  <a:t>math.h</a:t>
                </a:r>
                <a:endParaRPr lang="en-US" altLang="en-US" sz="2000" dirty="0"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en-US" altLang="en-US" sz="2000" dirty="0" err="1">
                    <a:latin typeface="+mn-ea"/>
                  </a:rPr>
                  <a:t>函数原型</a:t>
                </a:r>
                <a:r>
                  <a:rPr lang="zh-CN" altLang="en-US" sz="2000" dirty="0">
                    <a:latin typeface="+mn-ea"/>
                  </a:rPr>
                  <a:t>：</a:t>
                </a:r>
                <a:endParaRPr lang="en-US" altLang="en-US" sz="2000" dirty="0">
                  <a:latin typeface="+mn-ea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45000"/>
                  </a:spcBef>
                  <a:buNone/>
                  <a:defRPr/>
                </a:pPr>
                <a:r>
                  <a:rPr lang="zh-CN" altLang="en-US" dirty="0"/>
                  <a:t>         </a:t>
                </a:r>
                <a:r>
                  <a:rPr lang="zh-CN" altLang="en-US" sz="2000" dirty="0">
                    <a:solidFill>
                      <a:srgbClr val="030DCD"/>
                    </a:solidFill>
                  </a:rPr>
                  <a:t>原型为</a:t>
                </a:r>
                <a:r>
                  <a:rPr lang="en-US" altLang="zh-CN" sz="2000" dirty="0">
                    <a:solidFill>
                      <a:srgbClr val="030DCD"/>
                    </a:solidFill>
                  </a:rPr>
                  <a:t>: </a:t>
                </a:r>
                <a:r>
                  <a:rPr lang="fr-FR" altLang="zh-CN" sz="2000" dirty="0">
                    <a:solidFill>
                      <a:srgbClr val="030DCD"/>
                    </a:solidFill>
                  </a:rPr>
                  <a:t>double fmod(double X,double Y);</a:t>
                </a: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>
                    <a:latin typeface="+mn-ea"/>
                  </a:rPr>
                  <a:t>功能：浮点数的模运算，返回</a:t>
                </a:r>
                <a:r>
                  <a:rPr lang="en-US" altLang="zh-CN" sz="2000" dirty="0">
                    <a:latin typeface="+mn-ea"/>
                  </a:rPr>
                  <a:t>X</a:t>
                </a:r>
                <a:r>
                  <a:rPr lang="zh-CN" altLang="en-US" sz="2000" dirty="0">
                    <a:latin typeface="+mn-ea"/>
                  </a:rPr>
                  <a:t>除以</a:t>
                </a:r>
                <a:r>
                  <a:rPr lang="en-US" altLang="zh-CN" sz="2000" dirty="0">
                    <a:latin typeface="+mn-ea"/>
                  </a:rPr>
                  <a:t>Y</a:t>
                </a:r>
                <a:r>
                  <a:rPr lang="zh-CN" altLang="en-US" sz="2000" dirty="0">
                    <a:latin typeface="+mn-ea"/>
                  </a:rPr>
                  <a:t>的余数 </a:t>
                </a:r>
                <a:r>
                  <a:rPr lang="zh-CN" altLang="en-US" sz="2000" dirty="0" smtClean="0">
                    <a:latin typeface="+mn-ea"/>
                  </a:rPr>
                  <a:t>；</a:t>
                </a:r>
                <a:endParaRPr lang="en-US" altLang="zh-CN" sz="2000" dirty="0" smtClean="0"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如：</a:t>
                </a:r>
                <a:r>
                  <a:rPr lang="en-US" altLang="zh-CN" sz="2000" dirty="0" err="1" smtClean="0">
                    <a:solidFill>
                      <a:srgbClr val="7030A0"/>
                    </a:solidFill>
                    <a:latin typeface="+mn-ea"/>
                  </a:rPr>
                  <a:t>fmod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+mn-ea"/>
                  </a:rPr>
                  <a:t>(3.14,3)</a:t>
                </a:r>
                <a:r>
                  <a:rPr lang="zh-CN" altLang="en-US" sz="2000" dirty="0" smtClean="0">
                    <a:solidFill>
                      <a:srgbClr val="7030A0"/>
                    </a:solidFill>
                    <a:latin typeface="+mn-ea"/>
                  </a:rPr>
                  <a:t>的值是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+mn-ea"/>
                  </a:rPr>
                  <a:t>0.14</a:t>
                </a:r>
                <a:endParaRPr lang="en-US" altLang="zh-CN" sz="2000" dirty="0">
                  <a:solidFill>
                    <a:srgbClr val="7030A0"/>
                  </a:solidFill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应用</a:t>
                </a:r>
                <a:endParaRPr lang="en-US" altLang="zh-CN" sz="2000" dirty="0" smtClean="0">
                  <a:latin typeface="+mn-ea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defRPr/>
                </a:pPr>
                <a:r>
                  <a:rPr lang="zh-CN" altLang="en-US" sz="1800" dirty="0" smtClean="0">
                    <a:latin typeface="+mn-ea"/>
                  </a:rPr>
                  <a:t>利用泰勒展开式计算三角函数，如</a:t>
                </a:r>
                <a:r>
                  <a:rPr lang="en-US" altLang="zh-CN" sz="1800" dirty="0" smtClean="0">
                    <a:latin typeface="+mn-ea"/>
                  </a:rPr>
                  <a:t>sin(x)</a:t>
                </a:r>
              </a:p>
              <a:p>
                <a:pPr marL="1200150"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CN" sz="1600" dirty="0"/>
              </a:p>
              <a:p>
                <a:pPr marL="1200150"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a:r>
                  <a:rPr lang="zh-CN" altLang="en-US" sz="1600" dirty="0" smtClean="0">
                    <a:latin typeface="+mn-ea"/>
                  </a:rPr>
                  <a:t>可以先将</a:t>
                </a:r>
                <a:r>
                  <a:rPr lang="en-US" altLang="zh-CN" sz="1600" dirty="0">
                    <a:latin typeface="+mn-ea"/>
                  </a:rPr>
                  <a:t>x</a:t>
                </a:r>
                <a:r>
                  <a:rPr lang="zh-CN" altLang="en-US" sz="1600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600" dirty="0" smtClean="0">
                    <a:latin typeface="+mn-ea"/>
                  </a:rPr>
                  <a:t>模运算，即</a:t>
                </a:r>
                <a:r>
                  <a:rPr lang="en-US" altLang="zh-CN" sz="1600" dirty="0" smtClean="0">
                    <a:latin typeface="+mn-ea"/>
                  </a:rPr>
                  <a:t>y=</a:t>
                </a:r>
                <a:r>
                  <a:rPr lang="en-US" altLang="zh-CN" sz="1600" dirty="0" err="1" smtClean="0">
                    <a:latin typeface="+mn-ea"/>
                  </a:rPr>
                  <a:t>fmod</a:t>
                </a:r>
                <a:r>
                  <a:rPr lang="en-US" altLang="zh-CN" sz="1600" dirty="0" smtClean="0">
                    <a:latin typeface="+mn-ea"/>
                  </a:rPr>
                  <a:t>(x,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sz="1600" dirty="0" smtClean="0">
                    <a:latin typeface="+mn-ea"/>
                  </a:rPr>
                  <a:t>3.1415926)</a:t>
                </a:r>
                <a:r>
                  <a:rPr lang="zh-CN" altLang="en-US" sz="1600" dirty="0" smtClean="0">
                    <a:latin typeface="+mn-ea"/>
                  </a:rPr>
                  <a:t>，然后再计算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</a:rPr>
                  <a:t>，以免导致数据溢出</a:t>
                </a:r>
                <a:endParaRPr lang="zh-CN" altLang="en-US" sz="1600" dirty="0">
                  <a:latin typeface="+mn-ea"/>
                </a:endParaRPr>
              </a:p>
              <a:p>
                <a:pPr marL="971550" lvl="1">
                  <a:lnSpc>
                    <a:spcPct val="110000"/>
                  </a:lnSpc>
                  <a:spcBef>
                    <a:spcPct val="45000"/>
                  </a:spcBef>
                  <a:defRPr/>
                </a:pPr>
                <a:r>
                  <a:rPr lang="zh-CN" altLang="en-US" dirty="0">
                    <a:latin typeface="+mn-ea"/>
                  </a:rPr>
                  <a:t>计算台球连续弹性碰撞多次后的位置；</a:t>
                </a:r>
                <a:endParaRPr lang="en-US" altLang="zh-CN" dirty="0">
                  <a:latin typeface="+mn-ea"/>
                </a:endParaRPr>
              </a:p>
              <a:p>
                <a:pPr marL="971550" lvl="1">
                  <a:lnSpc>
                    <a:spcPct val="110000"/>
                  </a:lnSpc>
                  <a:spcBef>
                    <a:spcPct val="45000"/>
                  </a:spcBef>
                  <a:defRPr/>
                </a:pPr>
                <a:endParaRPr lang="en-US" altLang="zh-CN" sz="2000" b="1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1" dirty="0"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65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73075" y="1130981"/>
                <a:ext cx="8351838" cy="5047397"/>
              </a:xfrm>
              <a:blipFill>
                <a:blip r:embed="rId2"/>
                <a:stretch>
                  <a:fillRect t="-966"/>
                </a:stretch>
              </a:blipFill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24761" y="319360"/>
            <a:ext cx="3775393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的模运算</a:t>
            </a:r>
            <a:endParaRPr lang="en-US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9397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82C9B-5E9F-4E5F-A82F-630BECD16F84}" type="slidenum">
              <a:rPr lang="zh-CN" altLang="en-US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130981"/>
            <a:ext cx="8351838" cy="5047397"/>
          </a:xfrm>
          <a:extLst>
            <a:ext uri="{91240B29-F687-4F45-9708-019B960494DF}">
              <a14:hiddenLine xmlns:a14="http://schemas.microsoft.com/office/drawing/2010/main" w="1270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/>
              <a:t>头文件：</a:t>
            </a:r>
            <a:r>
              <a:rPr lang="en-US" altLang="zh-CN" sz="2000" dirty="0" err="1"/>
              <a:t>math.h</a:t>
            </a:r>
            <a:endParaRPr lang="en-US" altLang="en-US" sz="2000" dirty="0"/>
          </a:p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en-US" sz="2000" dirty="0" err="1"/>
              <a:t>函数原型</a:t>
            </a:r>
            <a:r>
              <a:rPr lang="zh-CN" altLang="en-US" sz="2000" dirty="0"/>
              <a:t>：</a:t>
            </a:r>
            <a:endParaRPr lang="en-US" altLang="en-US" sz="2000" dirty="0"/>
          </a:p>
          <a:p>
            <a:pPr eaLnBrk="1" hangingPunct="1">
              <a:lnSpc>
                <a:spcPct val="110000"/>
              </a:lnSpc>
              <a:spcBef>
                <a:spcPct val="45000"/>
              </a:spcBef>
              <a:buNone/>
              <a:defRPr/>
            </a:pPr>
            <a:r>
              <a:rPr lang="zh-CN" altLang="en-US" dirty="0"/>
              <a:t>         </a:t>
            </a:r>
            <a:r>
              <a:rPr lang="zh-CN" altLang="en-US" sz="2000" dirty="0" smtClean="0">
                <a:solidFill>
                  <a:srgbClr val="030DCD"/>
                </a:solidFill>
              </a:rPr>
              <a:t>原型</a:t>
            </a:r>
            <a:r>
              <a:rPr lang="en-US" altLang="zh-CN" sz="2000" dirty="0" smtClean="0">
                <a:solidFill>
                  <a:srgbClr val="030DCD"/>
                </a:solidFill>
              </a:rPr>
              <a:t>:  double </a:t>
            </a:r>
            <a:r>
              <a:rPr lang="en-US" altLang="zh-CN" sz="2000" dirty="0" err="1">
                <a:solidFill>
                  <a:srgbClr val="030DCD"/>
                </a:solidFill>
              </a:rPr>
              <a:t>modf</a:t>
            </a:r>
            <a:r>
              <a:rPr lang="en-US" altLang="zh-CN" sz="2000" dirty="0">
                <a:solidFill>
                  <a:srgbClr val="030DCD"/>
                </a:solidFill>
              </a:rPr>
              <a:t>(double </a:t>
            </a:r>
            <a:r>
              <a:rPr lang="en-US" altLang="zh-CN" sz="2000" dirty="0" err="1">
                <a:solidFill>
                  <a:srgbClr val="030DCD"/>
                </a:solidFill>
              </a:rPr>
              <a:t>x,double</a:t>
            </a:r>
            <a:r>
              <a:rPr lang="en-US" altLang="zh-CN" sz="2000" dirty="0">
                <a:solidFill>
                  <a:srgbClr val="030DCD"/>
                </a:solidFill>
              </a:rPr>
              <a:t> *integer)</a:t>
            </a:r>
          </a:p>
          <a:p>
            <a:pPr marL="342900" indent="-342900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/>
              <a:t>功能：分解浮点数</a:t>
            </a:r>
            <a:r>
              <a:rPr lang="en-US" altLang="zh-CN" sz="2000" dirty="0"/>
              <a:t>x</a:t>
            </a:r>
            <a:r>
              <a:rPr lang="zh-CN" altLang="en-US" sz="2000" dirty="0"/>
              <a:t>，得到</a:t>
            </a:r>
            <a:r>
              <a:rPr lang="en-US" altLang="zh-CN" sz="2000" dirty="0"/>
              <a:t>x</a:t>
            </a:r>
            <a:r>
              <a:rPr lang="zh-CN" altLang="en-US" sz="2000" dirty="0"/>
              <a:t>的整数和小数部分；</a:t>
            </a:r>
            <a:endParaRPr lang="en-US" altLang="zh-CN" sz="2000" dirty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zh-CN" altLang="en-US" sz="1800" dirty="0" smtClean="0"/>
              <a:t>函数返回浮点数</a:t>
            </a:r>
            <a:r>
              <a:rPr lang="en-US" altLang="zh-CN" sz="1800" dirty="0" smtClean="0"/>
              <a:t>x</a:t>
            </a:r>
            <a:r>
              <a:rPr lang="zh-CN" altLang="en-US" sz="1800" dirty="0"/>
              <a:t>的小数部分，符号与</a:t>
            </a:r>
            <a:r>
              <a:rPr lang="en-US" altLang="zh-CN" sz="1800" dirty="0"/>
              <a:t>x</a:t>
            </a:r>
            <a:r>
              <a:rPr lang="zh-CN" altLang="en-US" sz="1800" dirty="0" smtClean="0"/>
              <a:t>相同；</a:t>
            </a:r>
            <a:endParaRPr lang="en-US" altLang="zh-CN" sz="1800" dirty="0" smtClean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zh-CN" altLang="en-US" sz="1800" dirty="0" smtClean="0"/>
              <a:t>整数</a:t>
            </a:r>
            <a:r>
              <a:rPr lang="zh-CN" altLang="en-US" sz="1800" dirty="0"/>
              <a:t>部分存储在</a:t>
            </a:r>
            <a:r>
              <a:rPr lang="en-US" altLang="zh-CN" sz="1800" dirty="0"/>
              <a:t>integer</a:t>
            </a:r>
            <a:r>
              <a:rPr lang="zh-CN" altLang="en-US" sz="1800" dirty="0"/>
              <a:t>指向的对象中，符号同</a:t>
            </a:r>
            <a:r>
              <a:rPr lang="en-US" altLang="zh-CN" sz="1800" dirty="0"/>
              <a:t>x</a:t>
            </a:r>
          </a:p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/>
              <a:t>如：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 err="1"/>
              <a:t>i</a:t>
            </a:r>
            <a:r>
              <a:rPr lang="en-US" altLang="zh-CN" sz="1800" dirty="0" err="1" smtClean="0"/>
              <a:t>nt</a:t>
            </a:r>
            <a:r>
              <a:rPr lang="en-US" altLang="zh-CN" sz="1800" dirty="0" smtClean="0"/>
              <a:t> integer;</a:t>
            </a:r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loat fraction=</a:t>
            </a:r>
            <a:r>
              <a:rPr lang="en-US" altLang="zh-CN" sz="1800" dirty="0" err="1" smtClean="0"/>
              <a:t>modf</a:t>
            </a:r>
            <a:r>
              <a:rPr lang="en-US" altLang="zh-CN" sz="1800" dirty="0" smtClean="0"/>
              <a:t>(3.14,&amp;</a:t>
            </a:r>
            <a:r>
              <a:rPr lang="en-US" altLang="zh-CN" sz="1800" dirty="0"/>
              <a:t>integer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，则</a:t>
            </a:r>
            <a:r>
              <a:rPr lang="en-US" altLang="zh-CN" sz="1800" dirty="0" smtClean="0"/>
              <a:t>fraction=0.14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integer=3</a:t>
            </a:r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loat fraction=</a:t>
            </a:r>
            <a:r>
              <a:rPr lang="en-US" altLang="zh-CN" sz="1800" dirty="0" err="1" smtClean="0"/>
              <a:t>modf</a:t>
            </a:r>
            <a:r>
              <a:rPr lang="en-US" altLang="zh-CN" sz="1800" dirty="0" smtClean="0"/>
              <a:t>(-3.14</a:t>
            </a:r>
            <a:r>
              <a:rPr lang="en-US" altLang="zh-CN" sz="1800" dirty="0"/>
              <a:t>,&amp;integer)</a:t>
            </a:r>
            <a:r>
              <a:rPr lang="zh-CN" altLang="en-US" sz="1800" dirty="0"/>
              <a:t>，则</a:t>
            </a:r>
            <a:r>
              <a:rPr lang="en-US" altLang="zh-CN" sz="1800" dirty="0"/>
              <a:t>fraction</a:t>
            </a:r>
            <a:r>
              <a:rPr lang="en-US" altLang="zh-CN" sz="1800" dirty="0" smtClean="0"/>
              <a:t>= -0.14</a:t>
            </a:r>
            <a:r>
              <a:rPr lang="zh-CN" altLang="en-US" sz="1800" dirty="0"/>
              <a:t>，</a:t>
            </a:r>
            <a:r>
              <a:rPr lang="en-US" altLang="zh-CN" sz="1800" dirty="0"/>
              <a:t>integer</a:t>
            </a:r>
            <a:r>
              <a:rPr lang="en-US" altLang="zh-CN" sz="1800" dirty="0" smtClean="0"/>
              <a:t>= -3</a:t>
            </a:r>
            <a:endParaRPr lang="en-US" altLang="zh-CN" sz="1800" dirty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endParaRPr lang="en-US" altLang="zh-CN" sz="1800" dirty="0"/>
          </a:p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761" y="319360"/>
            <a:ext cx="7813152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浮点数的整数部分与小数部分的分离</a:t>
            </a:r>
            <a:endParaRPr lang="en-US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2400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进阶：</a:t>
            </a:r>
            <a:r>
              <a:rPr lang="zh-CN" altLang="en-US" dirty="0" smtClean="0"/>
              <a:t>浮点数的进一步讨论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41544"/>
            <a:ext cx="8089900" cy="117979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按照</a:t>
            </a:r>
            <a:r>
              <a:rPr lang="en-US" altLang="zh-CN" sz="2000" dirty="0" smtClean="0"/>
              <a:t>IEEE </a:t>
            </a:r>
            <a:r>
              <a:rPr lang="en-US" altLang="zh-CN" sz="2000" dirty="0"/>
              <a:t>754</a:t>
            </a:r>
            <a:r>
              <a:rPr lang="zh-CN" altLang="en-US" sz="2000" dirty="0"/>
              <a:t>标准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单精度</a:t>
            </a:r>
            <a:r>
              <a:rPr lang="zh-CN" altLang="en-US" sz="1800" dirty="0"/>
              <a:t>浮点数采用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32</a:t>
            </a:r>
            <a:r>
              <a:rPr lang="zh-CN" altLang="en-US" sz="1800" dirty="0"/>
              <a:t>位，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双精度浮点数采用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64</a:t>
            </a:r>
            <a:r>
              <a:rPr lang="zh-CN" altLang="en-US" sz="1800" dirty="0"/>
              <a:t>位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8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89323" y="2269121"/>
            <a:ext cx="7774130" cy="3280169"/>
            <a:chOff x="684935" y="2169110"/>
            <a:chExt cx="7774130" cy="3280169"/>
          </a:xfrm>
        </p:grpSpPr>
        <p:sp>
          <p:nvSpPr>
            <p:cNvPr id="4" name="文本框 3"/>
            <p:cNvSpPr txBox="1"/>
            <p:nvPr/>
          </p:nvSpPr>
          <p:spPr>
            <a:xfrm>
              <a:off x="6965300" y="2782669"/>
              <a:ext cx="83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7211" y="4603889"/>
              <a:ext cx="155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double 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35" y="2528747"/>
              <a:ext cx="6153150" cy="2920532"/>
            </a:xfrm>
            <a:prstGeom prst="rect">
              <a:avLst/>
            </a:prstGeom>
          </p:spPr>
        </p:pic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7E7F26BC-A401-4AE7-81D4-19A44FE6790A}"/>
                </a:ext>
              </a:extLst>
            </p:cNvPr>
            <p:cNvSpPr/>
            <p:nvPr/>
          </p:nvSpPr>
          <p:spPr bwMode="auto">
            <a:xfrm>
              <a:off x="684935" y="2169110"/>
              <a:ext cx="1483143" cy="321536"/>
            </a:xfrm>
            <a:prstGeom prst="wedgeRoundRectCallout">
              <a:avLst>
                <a:gd name="adj1" fmla="val -34408"/>
                <a:gd name="adj2" fmla="val 135553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浮点数的符号位</a:t>
              </a:r>
            </a:p>
          </p:txBody>
        </p:sp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B3277FC8-092F-437E-8A82-7FAFD0BCC6EB}"/>
                </a:ext>
              </a:extLst>
            </p:cNvPr>
            <p:cNvSpPr/>
            <p:nvPr/>
          </p:nvSpPr>
          <p:spPr bwMode="auto">
            <a:xfrm>
              <a:off x="2236899" y="2191177"/>
              <a:ext cx="2439489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阶码，移码表示：真值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+127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D52D99AB-D24C-4806-AE2D-1CB30D54E45C}"/>
                </a:ext>
              </a:extLst>
            </p:cNvPr>
            <p:cNvSpPr/>
            <p:nvPr/>
          </p:nvSpPr>
          <p:spPr bwMode="auto">
            <a:xfrm>
              <a:off x="4812320" y="2208375"/>
              <a:ext cx="1741788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尾数，原码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表示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0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标准中，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将一个单精度浮点数在机内存储时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971550" lvl="1"/>
                <a:r>
                  <a:rPr lang="zh-CN" altLang="en-US" dirty="0" smtClean="0"/>
                  <a:t>将一个数</a:t>
                </a:r>
                <a:r>
                  <a:rPr lang="zh-CN" altLang="en-US" b="1" dirty="0" smtClean="0">
                    <a:solidFill>
                      <a:srgbClr val="0303DF"/>
                    </a:solidFill>
                  </a:rPr>
                  <a:t>调整到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303D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b="1" dirty="0">
                    <a:solidFill>
                      <a:srgbClr val="0303DF"/>
                    </a:solidFill>
                  </a:rPr>
                  <a:t>1.xxx..xx*2</a:t>
                </a:r>
                <a:r>
                  <a:rPr lang="en-US" altLang="zh-CN" b="1" baseline="30000" dirty="0">
                    <a:solidFill>
                      <a:srgbClr val="0303DF"/>
                    </a:solidFill>
                  </a:rPr>
                  <a:t>N  </a:t>
                </a:r>
                <a:r>
                  <a:rPr lang="zh-CN" altLang="en-US" dirty="0"/>
                  <a:t>的形式；（尾数左移或右移，阶码递减或递增）；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将阶码采用移码表示：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[N]</a:t>
                </a:r>
                <a:r>
                  <a:rPr lang="zh-CN" altLang="en-US" b="1" baseline="-25000" dirty="0">
                    <a:solidFill>
                      <a:srgbClr val="C00000"/>
                    </a:solidFill>
                  </a:rPr>
                  <a:t>移码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= 127+N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尾数采用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原码</a:t>
                </a:r>
                <a:r>
                  <a:rPr lang="zh-CN" altLang="en-US" dirty="0"/>
                  <a:t>表示，且只存储小数点后的</a:t>
                </a:r>
                <a:r>
                  <a:rPr lang="en-US" altLang="zh-CN" dirty="0"/>
                  <a:t>23</a:t>
                </a:r>
                <a:r>
                  <a:rPr lang="zh-CN" altLang="en-US" dirty="0"/>
                  <a:t>位二进制位；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约定尾数的小数点之前有个整数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，为节省空间，不予存储；</a:t>
                </a:r>
                <a:endParaRPr lang="en-US" altLang="zh-CN" dirty="0"/>
              </a:p>
              <a:p>
                <a:pPr marL="971550" lvl="1"/>
                <a:r>
                  <a:rPr lang="zh-CN" altLang="en-US" b="1" dirty="0">
                    <a:solidFill>
                      <a:srgbClr val="0000CC"/>
                    </a:solidFill>
                  </a:rPr>
                  <a:t>形式上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23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位尾数部分实质上存储了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24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位二进制有效数字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特点</a:t>
                </a:r>
                <a:endParaRPr lang="en-US" altLang="zh-CN" dirty="0"/>
              </a:p>
              <a:p>
                <a:pPr marL="971550" lvl="1"/>
                <a:r>
                  <a:rPr lang="zh-CN" altLang="en-US" sz="1800" dirty="0"/>
                  <a:t>提高了精度；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容易判定尾数的小数部分是否全为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；（尾数位都为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有许多含义）；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10">
            <a:extLst>
              <a:ext uri="{FF2B5EF4-FFF2-40B4-BE49-F238E27FC236}">
                <a16:creationId xmlns:a16="http://schemas.microsoft.com/office/drawing/2014/main" id="{D52D99AB-D24C-4806-AE2D-1CB30D54E45C}"/>
              </a:ext>
            </a:extLst>
          </p:cNvPr>
          <p:cNvSpPr/>
          <p:nvPr/>
        </p:nvSpPr>
        <p:spPr bwMode="auto">
          <a:xfrm>
            <a:off x="1672209" y="3924366"/>
            <a:ext cx="6457637" cy="2177176"/>
          </a:xfrm>
          <a:prstGeom prst="wedgeRoundRectCallout">
            <a:avLst>
              <a:gd name="adj1" fmla="val -50171"/>
              <a:gd name="adj2" fmla="val 3133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例如：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float x=+0.11001110*2</a:t>
            </a:r>
            <a:r>
              <a:rPr kumimoji="0" lang="en-US" altLang="zh-CN" sz="1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采用以下方式存储：</a:t>
            </a:r>
            <a:endParaRPr lang="en-US" altLang="zh-CN" sz="1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+1.010011100*2</a:t>
            </a:r>
            <a:r>
              <a:rPr lang="en-US" altLang="zh-CN" sz="1400" baseline="30000" dirty="0" smtClean="0">
                <a:solidFill>
                  <a:srgbClr val="000000"/>
                </a:solidFill>
                <a:ea typeface="宋体" panose="02010600030101010101" pitchFamily="2" charset="-122"/>
              </a:rPr>
              <a:t>4 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则：机内存储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，及机器数：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符号位：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（正数）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阶码：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127+4=131=1000 0011</a:t>
            </a: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尾数：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010011100 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（小数位）</a:t>
            </a:r>
            <a:endParaRPr lang="en-US" altLang="zh-CN" sz="1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机器内存储的是：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0 1000 0011 010011100..0</a:t>
            </a: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为提高浮点数的精度，尾数小数点前的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约定不存，但运算时自动加上。</a:t>
            </a:r>
            <a:endParaRPr kumimoji="0" lang="zh-CN" altLang="en-US" sz="14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9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4005" y="34831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浮点数的表示范围与溢出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43608" y="3760366"/>
            <a:ext cx="1216754" cy="781050"/>
            <a:chOff x="720" y="1661"/>
            <a:chExt cx="663" cy="492"/>
          </a:xfrm>
        </p:grpSpPr>
        <p:sp>
          <p:nvSpPr>
            <p:cNvPr id="47149" name="Text Box 8"/>
            <p:cNvSpPr txBox="1">
              <a:spLocks noChangeArrowheads="1"/>
            </p:cNvSpPr>
            <p:nvPr/>
          </p:nvSpPr>
          <p:spPr bwMode="auto">
            <a:xfrm>
              <a:off x="720" y="1901"/>
              <a:ext cx="6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最小负数</a:t>
              </a:r>
            </a:p>
          </p:txBody>
        </p:sp>
        <p:sp>
          <p:nvSpPr>
            <p:cNvPr id="47150" name="Line 9"/>
            <p:cNvSpPr>
              <a:spLocks noChangeShapeType="1"/>
            </p:cNvSpPr>
            <p:nvPr/>
          </p:nvSpPr>
          <p:spPr bwMode="auto">
            <a:xfrm flipV="1">
              <a:off x="1104" y="166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162301" y="3760367"/>
            <a:ext cx="1217613" cy="2049568"/>
            <a:chOff x="1992" y="1872"/>
            <a:chExt cx="767" cy="1896"/>
          </a:xfrm>
        </p:grpSpPr>
        <p:sp>
          <p:nvSpPr>
            <p:cNvPr id="47147" name="Text Box 11"/>
            <p:cNvSpPr txBox="1">
              <a:spLocks noChangeArrowheads="1"/>
            </p:cNvSpPr>
            <p:nvPr/>
          </p:nvSpPr>
          <p:spPr bwMode="auto">
            <a:xfrm>
              <a:off x="1992" y="3398"/>
              <a:ext cx="76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最大负数</a:t>
              </a:r>
            </a:p>
          </p:txBody>
        </p:sp>
        <p:sp>
          <p:nvSpPr>
            <p:cNvPr id="47148" name="Freeform 12"/>
            <p:cNvSpPr>
              <a:spLocks/>
            </p:cNvSpPr>
            <p:nvPr/>
          </p:nvSpPr>
          <p:spPr bwMode="auto">
            <a:xfrm>
              <a:off x="2448" y="1872"/>
              <a:ext cx="1" cy="1524"/>
            </a:xfrm>
            <a:custGeom>
              <a:avLst/>
              <a:gdLst>
                <a:gd name="T0" fmla="*/ 0 w 1"/>
                <a:gd name="T1" fmla="*/ 1524 h 1524"/>
                <a:gd name="T2" fmla="*/ 1 w 1"/>
                <a:gd name="T3" fmla="*/ 0 h 1524"/>
                <a:gd name="T4" fmla="*/ 0 60000 65536"/>
                <a:gd name="T5" fmla="*/ 0 60000 65536"/>
                <a:gd name="T6" fmla="*/ 0 w 1"/>
                <a:gd name="T7" fmla="*/ 0 h 1524"/>
                <a:gd name="T8" fmla="*/ 1 w 1"/>
                <a:gd name="T9" fmla="*/ 1524 h 15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24">
                  <a:moveTo>
                    <a:pt x="0" y="1524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48463" y="3760366"/>
            <a:ext cx="1568450" cy="781050"/>
            <a:chOff x="4296" y="1661"/>
            <a:chExt cx="888" cy="492"/>
          </a:xfrm>
        </p:grpSpPr>
        <p:sp>
          <p:nvSpPr>
            <p:cNvPr id="47145" name="Text Box 14"/>
            <p:cNvSpPr txBox="1">
              <a:spLocks noChangeArrowheads="1"/>
            </p:cNvSpPr>
            <p:nvPr/>
          </p:nvSpPr>
          <p:spPr bwMode="auto">
            <a:xfrm>
              <a:off x="4296" y="1901"/>
              <a:ext cx="8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最大正数</a:t>
              </a:r>
            </a:p>
          </p:txBody>
        </p:sp>
        <p:sp>
          <p:nvSpPr>
            <p:cNvPr id="47146" name="Line 15"/>
            <p:cNvSpPr>
              <a:spLocks noChangeShapeType="1"/>
            </p:cNvSpPr>
            <p:nvPr/>
          </p:nvSpPr>
          <p:spPr bwMode="auto">
            <a:xfrm flipV="1">
              <a:off x="4608" y="166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419602" y="3760365"/>
            <a:ext cx="1217613" cy="1421147"/>
            <a:chOff x="2784" y="1661"/>
            <a:chExt cx="767" cy="936"/>
          </a:xfrm>
        </p:grpSpPr>
        <p:sp>
          <p:nvSpPr>
            <p:cNvPr id="47143" name="Text Box 17"/>
            <p:cNvSpPr txBox="1">
              <a:spLocks noChangeArrowheads="1"/>
            </p:cNvSpPr>
            <p:nvPr/>
          </p:nvSpPr>
          <p:spPr bwMode="auto">
            <a:xfrm>
              <a:off x="2784" y="2333"/>
              <a:ext cx="76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最小正数</a:t>
              </a:r>
            </a:p>
          </p:txBody>
        </p:sp>
        <p:sp>
          <p:nvSpPr>
            <p:cNvPr id="47144" name="Freeform 18"/>
            <p:cNvSpPr>
              <a:spLocks/>
            </p:cNvSpPr>
            <p:nvPr/>
          </p:nvSpPr>
          <p:spPr bwMode="auto">
            <a:xfrm>
              <a:off x="3264" y="1661"/>
              <a:ext cx="1" cy="687"/>
            </a:xfrm>
            <a:custGeom>
              <a:avLst/>
              <a:gdLst>
                <a:gd name="T0" fmla="*/ 0 w 1"/>
                <a:gd name="T1" fmla="*/ 687 h 687"/>
                <a:gd name="T2" fmla="*/ 1 w 1"/>
                <a:gd name="T3" fmla="*/ 0 h 687"/>
                <a:gd name="T4" fmla="*/ 0 60000 65536"/>
                <a:gd name="T5" fmla="*/ 0 60000 65536"/>
                <a:gd name="T6" fmla="*/ 0 w 1"/>
                <a:gd name="T7" fmla="*/ 0 h 687"/>
                <a:gd name="T8" fmla="*/ 1 w 1"/>
                <a:gd name="T9" fmla="*/ 687 h 68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87">
                  <a:moveTo>
                    <a:pt x="0" y="68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9600" y="3074566"/>
            <a:ext cx="7848600" cy="1116073"/>
            <a:chOff x="609600" y="2286000"/>
            <a:chExt cx="7848600" cy="1116073"/>
          </a:xfrm>
        </p:grpSpPr>
        <p:sp>
          <p:nvSpPr>
            <p:cNvPr id="47133" name="Text Box 35"/>
            <p:cNvSpPr txBox="1">
              <a:spLocks noChangeArrowheads="1"/>
            </p:cNvSpPr>
            <p:nvPr/>
          </p:nvSpPr>
          <p:spPr bwMode="auto">
            <a:xfrm>
              <a:off x="4340225" y="3001963"/>
              <a:ext cx="312906" cy="40011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47125" name="Group 20"/>
            <p:cNvGrpSpPr>
              <a:grpSpLocks/>
            </p:cNvGrpSpPr>
            <p:nvPr/>
          </p:nvGrpSpPr>
          <p:grpSpPr bwMode="auto">
            <a:xfrm>
              <a:off x="609600" y="2286000"/>
              <a:ext cx="7848600" cy="833438"/>
              <a:chOff x="384" y="1229"/>
              <a:chExt cx="4944" cy="525"/>
            </a:xfrm>
          </p:grpSpPr>
          <p:grpSp>
            <p:nvGrpSpPr>
              <p:cNvPr id="47136" name="Group 21"/>
              <p:cNvGrpSpPr>
                <a:grpSpLocks/>
              </p:cNvGrpSpPr>
              <p:nvPr/>
            </p:nvGrpSpPr>
            <p:grpSpPr bwMode="auto">
              <a:xfrm>
                <a:off x="384" y="1229"/>
                <a:ext cx="4944" cy="525"/>
                <a:chOff x="384" y="1229"/>
                <a:chExt cx="4944" cy="525"/>
              </a:xfrm>
            </p:grpSpPr>
            <p:grpSp>
              <p:nvGrpSpPr>
                <p:cNvPr id="47138" name="Group 22"/>
                <p:cNvGrpSpPr>
                  <a:grpSpLocks/>
                </p:cNvGrpSpPr>
                <p:nvPr/>
              </p:nvGrpSpPr>
              <p:grpSpPr bwMode="auto">
                <a:xfrm>
                  <a:off x="1104" y="1229"/>
                  <a:ext cx="1752" cy="525"/>
                  <a:chOff x="1104" y="1229"/>
                  <a:chExt cx="1752" cy="525"/>
                </a:xfrm>
              </p:grpSpPr>
              <p:sp>
                <p:nvSpPr>
                  <p:cNvPr id="47141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56" y="1661"/>
                    <a:ext cx="0" cy="93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714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229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47139" name="Line 25"/>
                <p:cNvSpPr>
                  <a:spLocks noChangeShapeType="1"/>
                </p:cNvSpPr>
                <p:nvPr/>
              </p:nvSpPr>
              <p:spPr bwMode="auto">
                <a:xfrm>
                  <a:off x="3264" y="1229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000"/>
                </a:p>
              </p:txBody>
            </p:sp>
            <p:sp>
              <p:nvSpPr>
                <p:cNvPr id="47140" name="Line 26"/>
                <p:cNvSpPr>
                  <a:spLocks noChangeShapeType="1"/>
                </p:cNvSpPr>
                <p:nvPr/>
              </p:nvSpPr>
              <p:spPr bwMode="auto">
                <a:xfrm>
                  <a:off x="384" y="1661"/>
                  <a:ext cx="49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47137" name="Line 27"/>
              <p:cNvSpPr>
                <a:spLocks noChangeShapeType="1"/>
              </p:cNvSpPr>
              <p:nvPr/>
            </p:nvSpPr>
            <p:spPr bwMode="auto">
              <a:xfrm>
                <a:off x="4608" y="1229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/>
              </a:p>
            </p:txBody>
          </p:sp>
        </p:grpSp>
        <p:sp>
          <p:nvSpPr>
            <p:cNvPr id="47128" name="Line 30"/>
            <p:cNvSpPr>
              <a:spLocks noChangeShapeType="1"/>
            </p:cNvSpPr>
            <p:nvPr/>
          </p:nvSpPr>
          <p:spPr bwMode="auto">
            <a:xfrm>
              <a:off x="3886200" y="2286000"/>
              <a:ext cx="0" cy="685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47130" name="Text Box 32"/>
            <p:cNvSpPr txBox="1">
              <a:spLocks noChangeArrowheads="1"/>
            </p:cNvSpPr>
            <p:nvPr/>
          </p:nvSpPr>
          <p:spPr bwMode="auto">
            <a:xfrm>
              <a:off x="2097088" y="2414588"/>
              <a:ext cx="9589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负数区</a:t>
              </a:r>
            </a:p>
          </p:txBody>
        </p:sp>
        <p:sp>
          <p:nvSpPr>
            <p:cNvPr id="47131" name="Text Box 33"/>
            <p:cNvSpPr txBox="1">
              <a:spLocks noChangeArrowheads="1"/>
            </p:cNvSpPr>
            <p:nvPr/>
          </p:nvSpPr>
          <p:spPr bwMode="auto">
            <a:xfrm>
              <a:off x="5526088" y="2414588"/>
              <a:ext cx="9589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正数区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600" y="2547516"/>
            <a:ext cx="1143000" cy="1212850"/>
            <a:chOff x="609600" y="1758950"/>
            <a:chExt cx="1143000" cy="1212850"/>
          </a:xfrm>
        </p:grpSpPr>
        <p:sp>
          <p:nvSpPr>
            <p:cNvPr id="47127" name="Rectangle 29"/>
            <p:cNvSpPr>
              <a:spLocks noChangeArrowheads="1"/>
            </p:cNvSpPr>
            <p:nvPr/>
          </p:nvSpPr>
          <p:spPr bwMode="auto">
            <a:xfrm>
              <a:off x="609600" y="2286000"/>
              <a:ext cx="1143000" cy="685800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4" name="Text Box 36"/>
            <p:cNvSpPr txBox="1">
              <a:spLocks noChangeArrowheads="1"/>
            </p:cNvSpPr>
            <p:nvPr/>
          </p:nvSpPr>
          <p:spPr bwMode="auto">
            <a:xfrm>
              <a:off x="685800" y="1758950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上溢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15200" y="2547516"/>
            <a:ext cx="1143000" cy="1212850"/>
            <a:chOff x="7315200" y="1758950"/>
            <a:chExt cx="1143000" cy="1212850"/>
          </a:xfrm>
        </p:grpSpPr>
        <p:sp>
          <p:nvSpPr>
            <p:cNvPr id="47129" name="Rectangle 31"/>
            <p:cNvSpPr>
              <a:spLocks noChangeArrowheads="1"/>
            </p:cNvSpPr>
            <p:nvPr/>
          </p:nvSpPr>
          <p:spPr bwMode="auto">
            <a:xfrm>
              <a:off x="7315200" y="2286000"/>
              <a:ext cx="1143000" cy="685800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5" name="Text Box 37"/>
            <p:cNvSpPr txBox="1">
              <a:spLocks noChangeArrowheads="1"/>
            </p:cNvSpPr>
            <p:nvPr/>
          </p:nvSpPr>
          <p:spPr bwMode="auto">
            <a:xfrm>
              <a:off x="7315200" y="1758950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上溢</a:t>
              </a:r>
            </a:p>
          </p:txBody>
        </p:sp>
      </p:grpSp>
      <p:sp>
        <p:nvSpPr>
          <p:cNvPr id="708653" name="Text Box 45"/>
          <p:cNvSpPr txBox="1">
            <a:spLocks noChangeArrowheads="1"/>
          </p:cNvSpPr>
          <p:nvPr/>
        </p:nvSpPr>
        <p:spPr bwMode="auto">
          <a:xfrm>
            <a:off x="750898" y="1295993"/>
            <a:ext cx="7877713" cy="64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72000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上溢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阶码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最大阶码 （超出阶码所能表示的最大值）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下溢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阶码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最小阶码   按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机器零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处理（真值太小，机器无法表示）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4498" y="2527568"/>
            <a:ext cx="1286644" cy="1249953"/>
            <a:chOff x="3874498" y="1739002"/>
            <a:chExt cx="1286644" cy="1249953"/>
          </a:xfrm>
        </p:grpSpPr>
        <p:sp>
          <p:nvSpPr>
            <p:cNvPr id="47132" name="Text Box 34"/>
            <p:cNvSpPr txBox="1">
              <a:spLocks noChangeArrowheads="1"/>
            </p:cNvSpPr>
            <p:nvPr/>
          </p:nvSpPr>
          <p:spPr bwMode="auto">
            <a:xfrm>
              <a:off x="4069185" y="1739002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下溢</a:t>
              </a:r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>
              <a:off x="3874498" y="2288161"/>
              <a:ext cx="1286644" cy="700794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0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5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458720" cy="5842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基本</a:t>
            </a:r>
            <a:r>
              <a:rPr lang="zh-CN" altLang="en-US" dirty="0"/>
              <a:t>数据类型</a:t>
            </a:r>
            <a:r>
              <a:rPr lang="en-US" altLang="zh-CN" dirty="0"/>
              <a:t>—</a:t>
            </a:r>
            <a:r>
              <a:rPr lang="zh-CN" altLang="en-US" dirty="0"/>
              <a:t>规格化形式的精度与表示范围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325716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实型（浮点型）</a:t>
                </a:r>
                <a:r>
                  <a:rPr lang="zh-CN" altLang="en-US" sz="2000" dirty="0">
                    <a:solidFill>
                      <a:srgbClr val="080808"/>
                    </a:solidFill>
                    <a:latin typeface="+mn-ea"/>
                  </a:rPr>
                  <a:t>，即实数类型，它又可分为</a:t>
                </a:r>
                <a:r>
                  <a:rPr lang="en-US" altLang="zh-CN" sz="2000" dirty="0">
                    <a:solidFill>
                      <a:srgbClr val="080808"/>
                    </a:solidFill>
                    <a:latin typeface="+mn-ea"/>
                  </a:rPr>
                  <a:t>3</a:t>
                </a:r>
                <a:r>
                  <a:rPr lang="zh-CN" altLang="en-US" sz="2000" dirty="0">
                    <a:solidFill>
                      <a:srgbClr val="080808"/>
                    </a:solidFill>
                    <a:latin typeface="+mn-ea"/>
                  </a:rPr>
                  <a:t>种：</a:t>
                </a:r>
                <a:endParaRPr lang="en-US" altLang="zh-CN" sz="2000" dirty="0">
                  <a:solidFill>
                    <a:srgbClr val="080808"/>
                  </a:solidFill>
                  <a:latin typeface="+mn-ea"/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float </a:t>
                </a:r>
                <a:r>
                  <a:rPr lang="zh-CN" altLang="en-US" dirty="0">
                    <a:solidFill>
                      <a:srgbClr val="080808"/>
                    </a:solidFill>
                    <a:latin typeface="+mn-ea"/>
                  </a:rPr>
                  <a:t>单精度浮点型，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占用</a:t>
                </a:r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4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字节</a:t>
                </a:r>
                <a:endParaRPr lang="en-US" altLang="zh-CN" dirty="0">
                  <a:solidFill>
                    <a:srgbClr val="0303DF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阶码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字节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7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尾数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字节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23+1=24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  <a:latin typeface="+mn-ea"/>
                  </a:rPr>
                  <a:t>精度（尾数有效位）</a:t>
                </a:r>
                <a:r>
                  <a:rPr lang="zh-CN" altLang="en-US" sz="1800" b="1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7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+mn-ea"/>
                  </a:rPr>
                  <a:t>位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+mn-ea"/>
                  </a:rPr>
                  <a:t>10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+mn-ea"/>
                  </a:rPr>
                  <a:t>进制数 </a:t>
                </a:r>
                <a:r>
                  <a:rPr lang="en-US" altLang="zh-CN" sz="1800" b="1" dirty="0">
                    <a:solidFill>
                      <a:srgbClr val="7030A0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func>
                    <m:r>
                      <a:rPr lang="en-US" altLang="zh-CN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1800" b="1" dirty="0">
                    <a:solidFill>
                      <a:srgbClr val="7030A0"/>
                    </a:solidFill>
                    <a:latin typeface="+mn-ea"/>
                  </a:rPr>
                  <a:t>24*0.301=7.224)</a:t>
                </a: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  <a:latin typeface="+mn-ea"/>
                  </a:rPr>
                  <a:t>表示范围</a:t>
                </a:r>
                <a:r>
                  <a:rPr lang="zh-CN" altLang="en-US" sz="1800" b="1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b="1" dirty="0"/>
                  <a:t>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-3.4*10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38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~ -1.2*10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-38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，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+1.17549*10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-38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~ +3.40282*10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38  </a:t>
                </a:r>
                <a:endParaRPr lang="en-US" altLang="zh-CN" sz="1800" b="1" dirty="0">
                  <a:solidFill>
                    <a:srgbClr val="C00000"/>
                  </a:solidFill>
                  <a:latin typeface="+mn-ea"/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double </a:t>
                </a:r>
                <a:r>
                  <a:rPr lang="zh-CN" altLang="en-US" dirty="0">
                    <a:solidFill>
                      <a:srgbClr val="080808"/>
                    </a:solidFill>
                    <a:latin typeface="+mn-ea"/>
                  </a:rPr>
                  <a:t>双精度，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占用</a:t>
                </a:r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8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字节</a:t>
                </a:r>
                <a:endParaRPr lang="en-US" altLang="zh-CN" dirty="0">
                  <a:solidFill>
                    <a:srgbClr val="080808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阶码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10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尾数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52+1=53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精度（尾数有效位）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53*0.301</a:t>
                </a:r>
                <a:r>
                  <a:rPr lang="en-US" altLang="zh-CN" sz="1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15</a:t>
                </a:r>
                <a:r>
                  <a:rPr lang="zh-CN" altLang="en-US" sz="1800" dirty="0">
                    <a:solidFill>
                      <a:srgbClr val="C00000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10</a:t>
                </a:r>
                <a:r>
                  <a:rPr lang="zh-CN" altLang="en-US" sz="1800" dirty="0">
                    <a:solidFill>
                      <a:srgbClr val="C00000"/>
                    </a:solidFill>
                    <a:latin typeface="+mn-ea"/>
                  </a:rPr>
                  <a:t>进制数</a:t>
                </a:r>
                <a:endParaRPr lang="en-US" altLang="zh-CN" sz="1800" dirty="0">
                  <a:solidFill>
                    <a:srgbClr val="C00000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表示范围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-1.7*10</a:t>
                </a:r>
                <a:r>
                  <a:rPr lang="en-US" altLang="zh-CN" sz="1800" baseline="30000" dirty="0">
                    <a:solidFill>
                      <a:srgbClr val="C00000"/>
                    </a:solidFill>
                    <a:latin typeface="+mn-ea"/>
                  </a:rPr>
                  <a:t>308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~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 1.7*10</a:t>
                </a:r>
                <a:r>
                  <a:rPr lang="en-US" altLang="zh-CN" sz="1800" baseline="30000" dirty="0">
                    <a:solidFill>
                      <a:srgbClr val="C00000"/>
                    </a:solidFill>
                    <a:latin typeface="+mn-ea"/>
                  </a:rPr>
                  <a:t>308</a:t>
                </a:r>
                <a:endParaRPr lang="en-US" altLang="zh-CN" sz="1800" dirty="0">
                  <a:solidFill>
                    <a:srgbClr val="C00000"/>
                  </a:solidFill>
                  <a:latin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注</a:t>
                </a:r>
                <a:r>
                  <a:rPr lang="zh-CN" altLang="en-US" sz="2000" dirty="0"/>
                  <a:t>：一种数据类型占用的字节数与所使用的平台（</a:t>
                </a:r>
                <a:r>
                  <a:rPr lang="en-US" altLang="zh-CN" sz="2000" dirty="0"/>
                  <a:t>CPU</a:t>
                </a:r>
                <a:r>
                  <a:rPr lang="zh-CN" altLang="en-US" sz="2000" dirty="0"/>
                  <a:t>、操作系统、编译器）有关，不能一概论之；</a:t>
                </a:r>
                <a:br>
                  <a:rPr lang="zh-CN" altLang="en-US" sz="2000" dirty="0"/>
                </a:br>
                <a:endParaRPr lang="zh-CN" altLang="en-US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325716" cy="5345112"/>
              </a:xfrm>
              <a:blipFill>
                <a:blip r:embed="rId2"/>
                <a:stretch>
                  <a:fillRect t="-1140" r="-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4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C++</a:t>
            </a:r>
            <a:r>
              <a:rPr lang="zh-CN" altLang="en-US" sz="3200" dirty="0" smtClean="0"/>
              <a:t>程序代码</a:t>
            </a:r>
            <a:r>
              <a:rPr lang="en-US" altLang="zh-CN" sz="3200" dirty="0" smtClean="0"/>
              <a:t>(.</a:t>
            </a:r>
            <a:r>
              <a:rPr lang="en-US" altLang="zh-CN" sz="3200" dirty="0" err="1" smtClean="0"/>
              <a:t>cpp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6600"/>
                </a:solidFill>
              </a:rPr>
              <a:t>#include &lt;</a:t>
            </a:r>
            <a:r>
              <a:rPr lang="en-US" altLang="en-US" sz="1400" dirty="0" err="1">
                <a:solidFill>
                  <a:srgbClr val="006600"/>
                </a:solidFill>
              </a:rPr>
              <a:t>iostream</a:t>
            </a:r>
            <a:r>
              <a:rPr lang="en-US" altLang="en-US" sz="1400" dirty="0">
                <a:solidFill>
                  <a:srgbClr val="006600"/>
                </a:solidFill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</a:rPr>
              <a:t>	    </a:t>
            </a:r>
            <a:r>
              <a:rPr lang="en-US" altLang="zh-CN" sz="1400" dirty="0">
                <a:solidFill>
                  <a:srgbClr val="000000"/>
                </a:solidFill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预编译命</a:t>
            </a:r>
            <a:r>
              <a:rPr lang="en-US" altLang="zh-CN" sz="1400" dirty="0" err="1">
                <a:solidFill>
                  <a:srgbClr val="000000"/>
                </a:solidFill>
              </a:rPr>
              <a:t>令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006600"/>
                </a:solidFill>
              </a:rPr>
              <a:t>using namespace </a:t>
            </a:r>
            <a:r>
              <a:rPr lang="en-US" altLang="zh-CN" sz="1400" dirty="0" err="1">
                <a:solidFill>
                  <a:srgbClr val="006600"/>
                </a:solidFill>
              </a:rPr>
              <a:t>std</a:t>
            </a:r>
            <a:r>
              <a:rPr lang="en-US" altLang="zh-CN" sz="1400" dirty="0">
                <a:solidFill>
                  <a:srgbClr val="006600"/>
                </a:solidFill>
              </a:rPr>
              <a:t>;</a:t>
            </a:r>
            <a:endParaRPr lang="en-US" altLang="en-US" sz="1400" dirty="0">
              <a:solidFill>
                <a:srgbClr val="0066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int</a:t>
            </a:r>
            <a:r>
              <a:rPr lang="en-US" altLang="en-US" sz="1400" dirty="0">
                <a:solidFill>
                  <a:srgbClr val="000000"/>
                </a:solidFill>
              </a:rPr>
              <a:t> main()                   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主函数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{			   </a:t>
            </a:r>
            <a:r>
              <a:rPr lang="en-US" altLang="zh-CN" sz="1400" dirty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主函数开始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>
                <a:solidFill>
                  <a:srgbClr val="0000CC"/>
                </a:solidFill>
              </a:rPr>
              <a:t>//</a:t>
            </a:r>
            <a:r>
              <a:rPr lang="zh-CN" altLang="en-US" sz="1400" dirty="0">
                <a:solidFill>
                  <a:srgbClr val="0000CC"/>
                </a:solidFill>
              </a:rPr>
              <a:t>对象（变量）声明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=3.5;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//对象1（苹果单价，3.5元/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BananaPrice</a:t>
            </a:r>
            <a:r>
              <a:rPr lang="en-US" altLang="en-US" sz="1400" dirty="0">
                <a:solidFill>
                  <a:srgbClr val="000000"/>
                </a:solidFill>
              </a:rPr>
              <a:t>=4.2;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</a:rPr>
              <a:t>//对象2（香蕉单价，4.2元/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//对象3（苹果重量，初始化为0）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//对象4（香蕉重量，初始化为0）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Total=0.0;	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// </a:t>
            </a:r>
            <a:r>
              <a:rPr lang="en-US" altLang="en-US" sz="1400" dirty="0">
                <a:solidFill>
                  <a:srgbClr val="000000"/>
                </a:solidFill>
              </a:rPr>
              <a:t>对象5（总钱数，初始化为0</a:t>
            </a:r>
            <a:r>
              <a:rPr lang="en-US" altLang="zh-CN" sz="14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CC"/>
                </a:solidFill>
              </a:rPr>
              <a:t>           </a:t>
            </a:r>
            <a:r>
              <a:rPr lang="en-US" altLang="en-US" sz="1400" dirty="0" smtClean="0">
                <a:solidFill>
                  <a:srgbClr val="0000CC"/>
                </a:solidFill>
              </a:rPr>
              <a:t>    //</a:t>
            </a:r>
            <a:r>
              <a:rPr lang="zh-CN" altLang="en-US" sz="1400" dirty="0">
                <a:solidFill>
                  <a:srgbClr val="0000CC"/>
                </a:solidFill>
              </a:rPr>
              <a:t>执行部分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 smtClean="0">
                <a:solidFill>
                  <a:srgbClr val="000000"/>
                </a:solidFill>
              </a:rPr>
              <a:t>&lt;&lt;“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请输入苹果重量</a:t>
            </a:r>
            <a:r>
              <a:rPr lang="en-US" altLang="en-US" sz="1400" dirty="0">
                <a:solidFill>
                  <a:srgbClr val="000000"/>
                </a:solidFill>
              </a:rPr>
              <a:t>:</a:t>
            </a:r>
            <a:r>
              <a:rPr lang="en-US" altLang="en-US" sz="1400" dirty="0" smtClean="0">
                <a:solidFill>
                  <a:srgbClr val="000000"/>
                </a:solidFill>
              </a:rPr>
              <a:t>"&lt;&lt;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</a:t>
            </a:r>
            <a:r>
              <a:rPr lang="en-US" altLang="zh-CN" sz="1400" dirty="0">
                <a:solidFill>
                  <a:srgbClr val="000000"/>
                </a:solidFill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提示信息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cin</a:t>
            </a:r>
            <a:r>
              <a:rPr lang="en-US" altLang="en-US" sz="1400" dirty="0">
                <a:solidFill>
                  <a:srgbClr val="000000"/>
                </a:solidFill>
              </a:rPr>
              <a:t>&gt;&gt;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400" dirty="0">
                <a:solidFill>
                  <a:srgbClr val="000000"/>
                </a:solidFill>
              </a:rPr>
              <a:t>;	 </a:t>
            </a:r>
            <a:r>
              <a:rPr lang="en-US" altLang="zh-CN" sz="1400" dirty="0">
                <a:solidFill>
                  <a:srgbClr val="000000"/>
                </a:solidFill>
              </a:rPr>
              <a:t>    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输入苹果重量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>
                <a:solidFill>
                  <a:srgbClr val="000000"/>
                </a:solidFill>
              </a:rPr>
              <a:t>&lt;&lt;"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请输入香蕉重量</a:t>
            </a:r>
            <a:r>
              <a:rPr lang="en-US" altLang="en-US" sz="1400" dirty="0" smtClean="0">
                <a:solidFill>
                  <a:srgbClr val="000000"/>
                </a:solidFill>
              </a:rPr>
              <a:t>:"&lt;&lt; 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    // </a:t>
            </a:r>
            <a:r>
              <a:rPr lang="en-US" altLang="en-US" sz="1400" dirty="0" err="1">
                <a:solidFill>
                  <a:srgbClr val="000000"/>
                </a:solidFill>
              </a:rPr>
              <a:t>提示信息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cin</a:t>
            </a:r>
            <a:r>
              <a:rPr lang="en-US" altLang="en-US" sz="1400" dirty="0">
                <a:solidFill>
                  <a:srgbClr val="000000"/>
                </a:solidFill>
              </a:rPr>
              <a:t>&gt;&gt;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;	     </a:t>
            </a:r>
            <a:r>
              <a:rPr lang="en-US" altLang="zh-CN" sz="1400" dirty="0">
                <a:solidFill>
                  <a:srgbClr val="000000"/>
                </a:solidFill>
              </a:rPr>
              <a:t>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输入香蕉重量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Total=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			     </a:t>
            </a:r>
            <a:r>
              <a:rPr lang="en-US" altLang="zh-CN" sz="1400" dirty="0">
                <a:solidFill>
                  <a:srgbClr val="000000"/>
                </a:solidFill>
              </a:rPr>
              <a:t>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计算应付款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>
                <a:solidFill>
                  <a:srgbClr val="000000"/>
                </a:solidFill>
              </a:rPr>
              <a:t>&lt;&lt;"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应付款</a:t>
            </a:r>
            <a:r>
              <a:rPr lang="en-US" altLang="en-US" sz="1400" dirty="0" smtClean="0">
                <a:solidFill>
                  <a:srgbClr val="000000"/>
                </a:solidFill>
              </a:rPr>
              <a:t>:"&lt;&lt;</a:t>
            </a:r>
            <a:r>
              <a:rPr lang="en-US" altLang="en-US" sz="1400" dirty="0">
                <a:solidFill>
                  <a:srgbClr val="000000"/>
                </a:solidFill>
              </a:rPr>
              <a:t>Total&lt;&lt;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  </a:t>
            </a:r>
            <a:r>
              <a:rPr lang="en-US" altLang="zh-CN" sz="1400" dirty="0">
                <a:solidFill>
                  <a:srgbClr val="000000"/>
                </a:solidFill>
              </a:rPr>
              <a:t> 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输出应付款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          return 0;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}  //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主函数结束</a:t>
            </a:r>
            <a:endParaRPr lang="en-US" altLang="en-US" sz="14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IEEE</a:t>
            </a:r>
            <a:r>
              <a:rPr lang="zh-CN" altLang="en-US" sz="2000" dirty="0"/>
              <a:t>二进制浮点数算术标准（</a:t>
            </a:r>
            <a:r>
              <a:rPr lang="en-US" altLang="zh-CN" sz="2000" dirty="0"/>
              <a:t>ANSI/IEEE </a:t>
            </a:r>
            <a:r>
              <a:rPr lang="en-US" altLang="zh-CN" sz="2000" dirty="0" err="1"/>
              <a:t>Std</a:t>
            </a:r>
            <a:r>
              <a:rPr lang="en-US" altLang="zh-CN" sz="2000" dirty="0"/>
              <a:t> 754-1985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又称为微处理器系统的二进制浮点数算术（</a:t>
            </a:r>
            <a:r>
              <a:rPr lang="en-US" altLang="zh-CN" sz="2000" dirty="0"/>
              <a:t>IEC 60559:1989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后续标准：</a:t>
            </a:r>
            <a:r>
              <a:rPr lang="en-US" altLang="zh-CN" sz="2000" dirty="0"/>
              <a:t>ISO/IEC/IEEE FDIS 60559:2010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对于</a:t>
            </a:r>
            <a:r>
              <a:rPr lang="en-US" altLang="zh-CN" sz="2000" b="1" dirty="0">
                <a:solidFill>
                  <a:srgbClr val="FF0000"/>
                </a:solidFill>
              </a:rPr>
              <a:t>float</a:t>
            </a:r>
            <a:r>
              <a:rPr lang="zh-CN" altLang="en-US" sz="2000" b="1" dirty="0">
                <a:solidFill>
                  <a:srgbClr val="FF0000"/>
                </a:solidFill>
              </a:rPr>
              <a:t>型浮点数：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00CC"/>
                </a:solidFill>
              </a:rPr>
              <a:t>阶码的编码</a:t>
            </a:r>
            <a:r>
              <a:rPr lang="zh-CN" altLang="en-US" sz="1800" dirty="0"/>
              <a:t>：为了便于比较两个浮点数之间的大小，</a:t>
            </a:r>
            <a:r>
              <a:rPr lang="zh-CN" altLang="en-US" sz="1800" dirty="0">
                <a:solidFill>
                  <a:srgbClr val="C00000"/>
                </a:solidFill>
              </a:rPr>
              <a:t>特别是指数之间的比较，</a:t>
            </a:r>
            <a:r>
              <a:rPr lang="zh-CN" altLang="en-US" sz="1800" dirty="0">
                <a:solidFill>
                  <a:srgbClr val="0000CC"/>
                </a:solidFill>
              </a:rPr>
              <a:t>阶码编码后的形式最好是在无符号数的范围之内</a:t>
            </a:r>
            <a:r>
              <a:rPr lang="zh-CN" altLang="en-US" sz="1800" dirty="0" smtClean="0">
                <a:solidFill>
                  <a:srgbClr val="C00000"/>
                </a:solidFill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一般整数的移码定义</a:t>
            </a:r>
            <a:endParaRPr lang="en-US" altLang="zh-CN" sz="2000" b="1" dirty="0" smtClean="0"/>
          </a:p>
          <a:p>
            <a:pPr marL="971550" lvl="1"/>
            <a:r>
              <a:rPr lang="zh-CN" altLang="en-US" sz="1800" dirty="0" smtClean="0"/>
              <a:t>假定字长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位（符号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位，数据</a:t>
            </a:r>
            <a:r>
              <a:rPr lang="en-US" altLang="zh-CN" sz="1800" dirty="0" smtClean="0"/>
              <a:t>7</a:t>
            </a:r>
            <a:r>
              <a:rPr lang="zh-CN" altLang="en-US" sz="1800" dirty="0" smtClean="0"/>
              <a:t>位），</a:t>
            </a:r>
            <a:r>
              <a:rPr lang="en-US" altLang="zh-CN" sz="1800" dirty="0" smtClean="0"/>
              <a:t>[x]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+x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真值最小值的移码：</a:t>
            </a:r>
            <a:r>
              <a:rPr lang="en-US" altLang="zh-CN" sz="1800" dirty="0" smtClean="0"/>
              <a:t>[- 2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=0,000000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真值最大值的移码：</a:t>
            </a:r>
            <a:r>
              <a:rPr lang="en-US" altLang="zh-CN" sz="1800" dirty="0" smtClean="0"/>
              <a:t>[- (2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-1)]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=1,1111111</a:t>
            </a:r>
            <a:r>
              <a:rPr lang="zh-CN" altLang="en-US" sz="1800" dirty="0" smtClean="0"/>
              <a:t>；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312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标准中，阶码的移码表示中两个边界值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与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255</a:t>
                </a:r>
                <a:r>
                  <a:rPr lang="zh-CN" altLang="en-US" dirty="0"/>
                  <a:t>用作特殊用途；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移码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对应真值的最小值，用来判定该浮点数是否近似为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；（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zh-CN" altLang="en-US" dirty="0"/>
                  <a:t>，机器零）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移码</a:t>
                </a:r>
                <a:r>
                  <a:rPr lang="en-US" altLang="zh-CN" dirty="0"/>
                  <a:t>255</a:t>
                </a:r>
                <a:r>
                  <a:rPr lang="zh-CN" altLang="en-US" dirty="0"/>
                  <a:t>对应真值的最大值，用来判定该浮点数是否为无穷大（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±∞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b="1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/>
                  <a:t>因此一个常规的单精度浮点数，其阶码的移码的表示形式应该在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1~254</a:t>
                </a:r>
                <a:r>
                  <a:rPr lang="zh-CN" altLang="en-US" b="1" dirty="0"/>
                  <a:t>之间</a:t>
                </a:r>
                <a:r>
                  <a:rPr lang="zh-CN" altLang="en-US" dirty="0"/>
                  <a:t>，即指数的真值在 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-126~127 </a:t>
                </a:r>
                <a:r>
                  <a:rPr lang="zh-CN" altLang="en-US" dirty="0"/>
                  <a:t>之间；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6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对于单精度浮点数 </a:t>
            </a:r>
            <a:r>
              <a:rPr lang="en-US" altLang="zh-CN" sz="2000" dirty="0"/>
              <a:t>float</a:t>
            </a:r>
          </a:p>
          <a:p>
            <a:pPr marL="971550" lvl="1"/>
            <a:r>
              <a:rPr lang="zh-CN" altLang="en-US" sz="1800" dirty="0"/>
              <a:t>阶码是</a:t>
            </a:r>
            <a:r>
              <a:rPr lang="en-US" altLang="zh-CN" sz="1800" dirty="0"/>
              <a:t>8</a:t>
            </a:r>
            <a:r>
              <a:rPr lang="zh-CN" altLang="en-US" sz="1800" dirty="0"/>
              <a:t>位，对应无符号数范围是</a:t>
            </a:r>
            <a:r>
              <a:rPr lang="en-US" altLang="zh-CN" sz="1800" dirty="0"/>
              <a:t>0~255</a:t>
            </a:r>
            <a:r>
              <a:rPr lang="zh-CN" altLang="en-US" sz="1800" dirty="0"/>
              <a:t>；尾数是</a:t>
            </a:r>
            <a:r>
              <a:rPr lang="en-US" altLang="zh-CN" sz="1800" dirty="0"/>
              <a:t>23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修正值为</a:t>
            </a:r>
            <a:r>
              <a:rPr lang="en-US" altLang="zh-CN" sz="1800" dirty="0"/>
              <a:t>127</a:t>
            </a:r>
            <a:r>
              <a:rPr lang="zh-CN" altLang="en-US" sz="1800" dirty="0"/>
              <a:t>，即将一个浮点数存储到内存时</a:t>
            </a:r>
            <a:r>
              <a:rPr lang="zh-CN" altLang="en-US" sz="1800" dirty="0" smtClean="0"/>
              <a:t>，机器数：</a:t>
            </a:r>
            <a:r>
              <a:rPr lang="zh-CN" altLang="en-US" sz="1800" dirty="0"/>
              <a:t>阶码</a:t>
            </a:r>
            <a:r>
              <a:rPr lang="en-US" altLang="zh-CN" sz="1800" dirty="0"/>
              <a:t>+127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其中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</a:rPr>
              <a:t>与</a:t>
            </a:r>
            <a:r>
              <a:rPr lang="en-US" altLang="zh-CN" sz="1800" b="1" dirty="0">
                <a:solidFill>
                  <a:srgbClr val="FF0000"/>
                </a:solidFill>
              </a:rPr>
              <a:t>255</a:t>
            </a:r>
            <a:r>
              <a:rPr lang="zh-CN" altLang="en-US" sz="1800" dirty="0"/>
              <a:t>用作特殊用途，因此正常单精度浮点数的</a:t>
            </a:r>
            <a:r>
              <a:rPr lang="zh-CN" altLang="en-US" sz="1800" dirty="0">
                <a:solidFill>
                  <a:srgbClr val="0000CC"/>
                </a:solidFill>
              </a:rPr>
              <a:t>阶码修正后的取值为</a:t>
            </a:r>
            <a:r>
              <a:rPr lang="en-US" altLang="zh-CN" sz="1800" dirty="0">
                <a:solidFill>
                  <a:srgbClr val="0000CC"/>
                </a:solidFill>
              </a:rPr>
              <a:t>1~254</a:t>
            </a:r>
            <a:r>
              <a:rPr lang="zh-CN" altLang="en-US" sz="1800" dirty="0"/>
              <a:t>，对应的实际</a:t>
            </a:r>
            <a:r>
              <a:rPr lang="zh-CN" altLang="en-US" sz="1800" dirty="0" smtClean="0"/>
              <a:t>指数（真值）取值 </a:t>
            </a:r>
            <a:r>
              <a:rPr lang="en-US" altLang="zh-CN" sz="1800" dirty="0">
                <a:solidFill>
                  <a:srgbClr val="C00000"/>
                </a:solidFill>
              </a:rPr>
              <a:t>-126 ~ 127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对于双精度浮点数 </a:t>
            </a:r>
            <a:r>
              <a:rPr lang="en-US" altLang="zh-CN" sz="2000" dirty="0"/>
              <a:t>double float</a:t>
            </a:r>
          </a:p>
          <a:p>
            <a:pPr marL="971550" lvl="1"/>
            <a:r>
              <a:rPr lang="zh-CN" altLang="en-US" sz="1800" dirty="0"/>
              <a:t>阶码是</a:t>
            </a:r>
            <a:r>
              <a:rPr lang="en-US" altLang="zh-CN" sz="1800" dirty="0"/>
              <a:t>11</a:t>
            </a:r>
            <a:r>
              <a:rPr lang="zh-CN" altLang="en-US" sz="1800" dirty="0"/>
              <a:t>位，对应无符号数范围是</a:t>
            </a:r>
            <a:r>
              <a:rPr lang="en-US" altLang="zh-CN" sz="1800" dirty="0"/>
              <a:t>0~2047</a:t>
            </a:r>
            <a:r>
              <a:rPr lang="zh-CN" altLang="en-US" sz="1800" dirty="0"/>
              <a:t>；尾数是</a:t>
            </a:r>
            <a:r>
              <a:rPr lang="en-US" altLang="zh-CN" sz="1800" dirty="0"/>
              <a:t>52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修正值为</a:t>
            </a:r>
            <a:r>
              <a:rPr lang="en-US" altLang="zh-CN" sz="1800" dirty="0"/>
              <a:t>1023</a:t>
            </a:r>
            <a:r>
              <a:rPr lang="zh-CN" altLang="en-US" sz="1800" dirty="0"/>
              <a:t>，即将一个浮点数存储到内存时，存储值：阶码</a:t>
            </a:r>
            <a:r>
              <a:rPr lang="en-US" altLang="zh-CN" sz="1800" dirty="0"/>
              <a:t>+1023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其中</a:t>
            </a:r>
            <a:r>
              <a:rPr lang="en-US" altLang="zh-CN" sz="1800" dirty="0"/>
              <a:t>0</a:t>
            </a:r>
            <a:r>
              <a:rPr lang="zh-CN" altLang="en-US" sz="1800" dirty="0"/>
              <a:t>与</a:t>
            </a:r>
            <a:r>
              <a:rPr lang="en-US" altLang="zh-CN" sz="1800" dirty="0"/>
              <a:t>2047</a:t>
            </a:r>
            <a:r>
              <a:rPr lang="zh-CN" altLang="en-US" sz="1800" dirty="0"/>
              <a:t>用作特殊用途，因此正常双精度浮点数的</a:t>
            </a:r>
            <a:r>
              <a:rPr lang="zh-CN" altLang="en-US" sz="1800" dirty="0">
                <a:solidFill>
                  <a:srgbClr val="0000CC"/>
                </a:solidFill>
              </a:rPr>
              <a:t>阶码修正后为</a:t>
            </a:r>
            <a:r>
              <a:rPr lang="en-US" altLang="zh-CN" sz="1800" dirty="0">
                <a:solidFill>
                  <a:srgbClr val="0000CC"/>
                </a:solidFill>
              </a:rPr>
              <a:t>1~2046</a:t>
            </a:r>
            <a:r>
              <a:rPr lang="zh-CN" altLang="en-US" sz="1800" dirty="0"/>
              <a:t>，对应的实际指数取值 </a:t>
            </a:r>
            <a:r>
              <a:rPr lang="en-US" altLang="zh-CN" sz="1800" dirty="0">
                <a:solidFill>
                  <a:srgbClr val="C00000"/>
                </a:solidFill>
              </a:rPr>
              <a:t>-1022 ~ 1023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89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4" y="-10420"/>
            <a:ext cx="7934498" cy="8794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zh-CN" altLang="en-US" sz="2400" dirty="0" smtClean="0"/>
              <a:t>浮点数</a:t>
            </a:r>
            <a:r>
              <a:rPr lang="zh-CN" altLang="en-US" sz="2400" dirty="0"/>
              <a:t>的机内存贮</a:t>
            </a:r>
            <a:r>
              <a:rPr lang="zh-CN" altLang="en-US" sz="2400" dirty="0" smtClean="0"/>
              <a:t>形式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IEEE 754</a:t>
            </a:r>
            <a:r>
              <a:rPr lang="zh-CN" altLang="en-US" sz="2400" dirty="0"/>
              <a:t>标准，以单精度为例）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089901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几个边界值：</a:t>
                </a:r>
                <a:endParaRPr lang="en-US" altLang="zh-CN" sz="20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-127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（阶码最小值）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尾数的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23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+0.0</a:t>
                </a:r>
                <a:r>
                  <a:rPr lang="zh-CN" altLang="en-US" sz="1600" dirty="0"/>
                  <a:t>；（四个字节的机内形式都是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7030A0"/>
                    </a:solidFill>
                  </a:rPr>
                  <a:t>真值：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+1.0*2</a:t>
                </a:r>
                <a:r>
                  <a:rPr lang="en-US" altLang="zh-CN" baseline="30000" dirty="0">
                    <a:solidFill>
                      <a:srgbClr val="7030A0"/>
                    </a:solidFill>
                  </a:rPr>
                  <a:t>-127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，由于指数是最小值，该数接近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0.0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，认为浮点数的值是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0.0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；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（由于实际不是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，只是被机器认为是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，因此称为机器零。）</a:t>
                </a:r>
                <a:endParaRPr lang="en-US" altLang="zh-CN" dirty="0">
                  <a:solidFill>
                    <a:srgbClr val="0066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1</a:t>
                </a:r>
                <a:r>
                  <a:rPr lang="zh-CN" altLang="en-US" sz="1600" dirty="0"/>
                  <a:t>，尾数的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-0.0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128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255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（阶码最大值）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-</a:t>
                </a:r>
                <a:r>
                  <a:rPr lang="en-US" altLang="zh-CN" sz="1600" dirty="0">
                    <a:solidFill>
                      <a:srgbClr val="0000CC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128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255</a:t>
                </a: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不管浮点数的符号位为</a:t>
                </a:r>
                <a:r>
                  <a:rPr lang="en-US" altLang="zh-CN" sz="1600" dirty="0"/>
                  <a:t>0/1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位小数部分若为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非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 err="1">
                    <a:solidFill>
                      <a:srgbClr val="006600"/>
                    </a:solidFill>
                  </a:rPr>
                  <a:t>NaN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Not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 Number</a:t>
                </a:r>
                <a:r>
                  <a:rPr lang="zh-CN" altLang="en-US" sz="1600" dirty="0"/>
                  <a:t>）；</a:t>
                </a: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127  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（相当于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次幂）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/>
                  <a:t>+1.0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/>
                  <a:t>-1.0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089901" cy="5345112"/>
              </a:xfrm>
              <a:blipFill rotWithShape="0"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3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关于</a:t>
            </a:r>
            <a:r>
              <a:rPr lang="zh-CN" altLang="en-US" dirty="0"/>
              <a:t>数的表示范围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349306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303DF"/>
                    </a:solidFill>
                  </a:rPr>
                  <a:t>问题</a:t>
                </a:r>
                <a:r>
                  <a:rPr lang="en-US" altLang="zh-CN" sz="2000" dirty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：一个数，若采用十进制数表示需要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位，若用二进制表示需要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位，问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关系如何？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303DF"/>
                    </a:solidFill>
                  </a:rPr>
                  <a:t>问题</a:t>
                </a:r>
                <a:r>
                  <a:rPr lang="en-US" altLang="zh-CN" sz="2000" dirty="0">
                    <a:solidFill>
                      <a:srgbClr val="0303DF"/>
                    </a:solidFill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：问题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也可以说，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位十进制数与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位二进制数表示的范围相同（大致相同）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(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如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2</a:t>
                </a:r>
                <a:r>
                  <a:rPr lang="en-US" altLang="zh-CN" sz="2000" b="1" baseline="30000" dirty="0">
                    <a:solidFill>
                      <a:srgbClr val="006600"/>
                    </a:solidFill>
                  </a:rPr>
                  <a:t>127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b="1" dirty="0">
                    <a:solidFill>
                      <a:srgbClr val="006600"/>
                    </a:solidFill>
                  </a:rPr>
                  <a:t> 10</a:t>
                </a:r>
                <a:r>
                  <a:rPr lang="en-US" altLang="zh-CN" sz="2000" b="1" baseline="30000" dirty="0">
                    <a:solidFill>
                      <a:srgbClr val="006600"/>
                    </a:solidFill>
                  </a:rPr>
                  <a:t>?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)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10</a:t>
                </a:r>
                <a:r>
                  <a:rPr lang="en-US" altLang="zh-CN" sz="2000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=2</a:t>
                </a:r>
                <a:r>
                  <a:rPr lang="en-US" altLang="zh-CN" sz="2000" baseline="30000" dirty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func>
                      <m:func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0.301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，或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3.32N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如一个字节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位二进制无符号数，即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M=8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，其表示范围是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0~2</a:t>
                </a:r>
                <a:r>
                  <a:rPr lang="en-US" altLang="zh-CN" sz="2000" baseline="30000" dirty="0">
                    <a:solidFill>
                      <a:srgbClr val="000000"/>
                    </a:solidFill>
                  </a:rPr>
                  <a:t>8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-1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，即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0~255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N=8*0.301=2.408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，相当于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2.408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位十进制数的表示范围）；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2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位十进制数最大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99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，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3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位十进制数最大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999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若能表示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10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进制无符号数的最大范围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0~999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3*3.32=9.96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位二进制数（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9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0~512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10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0~1024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）；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349306" cy="5345112"/>
              </a:xfrm>
              <a:blipFill rotWithShape="0">
                <a:blip r:embed="rId2"/>
                <a:stretch>
                  <a:fillRect t="-1368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单精度</a:t>
            </a:r>
            <a:r>
              <a:rPr lang="zh-CN" altLang="en-US" dirty="0"/>
              <a:t>浮点数的精度（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62327"/>
            <a:ext cx="828415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4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23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为了提高浮点数的精度，尾数通常采用规格化的形式，即小数点后的第一位即尾数的最高位非零（当基数为</a:t>
            </a:r>
            <a:r>
              <a:rPr lang="en-US" altLang="zh-CN" sz="1800" dirty="0"/>
              <a:t>2</a:t>
            </a:r>
            <a:r>
              <a:rPr lang="zh-CN" altLang="en-US" sz="1800" dirty="0"/>
              <a:t>时，尾数的最高有效位为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既然尾数的最高位永远为</a:t>
            </a:r>
            <a:r>
              <a:rPr lang="en-US" altLang="zh-CN" sz="1800" dirty="0"/>
              <a:t>1</a:t>
            </a:r>
            <a:r>
              <a:rPr lang="zh-CN" altLang="en-US" sz="1800" dirty="0"/>
              <a:t>，在物理存储时，该位</a:t>
            </a:r>
            <a:r>
              <a:rPr lang="en-US" altLang="zh-CN" sz="1800" dirty="0"/>
              <a:t>1</a:t>
            </a:r>
            <a:r>
              <a:rPr lang="zh-CN" altLang="en-US" sz="1800" dirty="0"/>
              <a:t>可以不显式存储（隐式存储），而</a:t>
            </a:r>
            <a:r>
              <a:rPr lang="zh-CN" altLang="en-US" sz="1800" b="1" dirty="0">
                <a:solidFill>
                  <a:srgbClr val="0000CC"/>
                </a:solidFill>
              </a:rPr>
              <a:t>约定在小数点的左边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006600"/>
                </a:solidFill>
              </a:rPr>
              <a:t>运算时该位参加运算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FF0000"/>
                </a:solidFill>
              </a:rPr>
              <a:t>因此，尾数的数值部分在内存中可以存储</a:t>
            </a:r>
            <a:r>
              <a:rPr lang="en-US" altLang="zh-CN" sz="1800" b="1" dirty="0">
                <a:solidFill>
                  <a:srgbClr val="FF0000"/>
                </a:solidFill>
              </a:rPr>
              <a:t>24</a:t>
            </a:r>
            <a:r>
              <a:rPr lang="zh-CN" altLang="en-US" sz="1800" b="1" dirty="0">
                <a:solidFill>
                  <a:srgbClr val="FF0000"/>
                </a:solidFill>
              </a:rPr>
              <a:t>位（</a:t>
            </a:r>
            <a:r>
              <a:rPr lang="en-US" altLang="zh-CN" sz="1800" b="1" dirty="0">
                <a:solidFill>
                  <a:srgbClr val="FF0000"/>
                </a:solidFill>
              </a:rPr>
              <a:t>23</a:t>
            </a:r>
            <a:r>
              <a:rPr lang="zh-CN" altLang="en-US" sz="1800" b="1" dirty="0">
                <a:solidFill>
                  <a:srgbClr val="FF0000"/>
                </a:solidFill>
              </a:rPr>
              <a:t>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隐含的</a:t>
            </a:r>
            <a:r>
              <a:rPr lang="en-US" altLang="zh-CN" sz="1800" b="1" dirty="0">
                <a:solidFill>
                  <a:srgbClr val="FF0000"/>
                </a:solidFill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</a:rPr>
              <a:t>位）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7030A0"/>
                </a:solidFill>
              </a:rPr>
              <a:t>即：单精度浮点数的精度实质上是</a:t>
            </a:r>
            <a:r>
              <a:rPr lang="en-US" altLang="zh-CN" sz="1800" dirty="0">
                <a:solidFill>
                  <a:srgbClr val="7030A0"/>
                </a:solidFill>
              </a:rPr>
              <a:t>24</a:t>
            </a:r>
            <a:r>
              <a:rPr lang="zh-CN" altLang="en-US" sz="1800" dirty="0">
                <a:solidFill>
                  <a:srgbClr val="7030A0"/>
                </a:solidFill>
              </a:rPr>
              <a:t>位二进制；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00CC"/>
                </a:solidFill>
              </a:rPr>
              <a:t>24</a:t>
            </a:r>
            <a:r>
              <a:rPr lang="zh-CN" altLang="en-US" sz="1800" dirty="0">
                <a:solidFill>
                  <a:srgbClr val="0000CC"/>
                </a:solidFill>
              </a:rPr>
              <a:t>位二进制尾数对应的十进制位数：</a:t>
            </a:r>
            <a:r>
              <a:rPr lang="en-US" altLang="zh-CN" sz="1800" dirty="0">
                <a:solidFill>
                  <a:srgbClr val="0000CC"/>
                </a:solidFill>
              </a:rPr>
              <a:t>24*log</a:t>
            </a:r>
            <a:r>
              <a:rPr lang="en-US" altLang="zh-CN" sz="1800" baseline="-25000" dirty="0">
                <a:solidFill>
                  <a:srgbClr val="0000CC"/>
                </a:solidFill>
              </a:rPr>
              <a:t>10</a:t>
            </a:r>
            <a:r>
              <a:rPr lang="en-US" altLang="zh-CN" sz="1800" baseline="30000" dirty="0">
                <a:solidFill>
                  <a:srgbClr val="0000CC"/>
                </a:solidFill>
              </a:rPr>
              <a:t>2</a:t>
            </a:r>
            <a:r>
              <a:rPr lang="en-US" altLang="zh-CN" sz="1800" dirty="0">
                <a:solidFill>
                  <a:srgbClr val="0000CC"/>
                </a:solidFill>
              </a:rPr>
              <a:t>=24*0.301=7.224</a:t>
            </a:r>
            <a:r>
              <a:rPr lang="zh-CN" altLang="en-US" sz="1800" dirty="0">
                <a:solidFill>
                  <a:srgbClr val="0000CC"/>
                </a:solidFill>
              </a:rPr>
              <a:t>，即浮点数尾数</a:t>
            </a:r>
            <a:r>
              <a:rPr lang="en-US" altLang="zh-CN" sz="1800" dirty="0">
                <a:solidFill>
                  <a:srgbClr val="0000CC"/>
                </a:solidFill>
              </a:rPr>
              <a:t>24</a:t>
            </a:r>
            <a:r>
              <a:rPr lang="zh-CN" altLang="en-US" sz="1800" dirty="0">
                <a:solidFill>
                  <a:srgbClr val="0000CC"/>
                </a:solidFill>
              </a:rPr>
              <a:t>位二进制数最多能表达</a:t>
            </a:r>
            <a:r>
              <a:rPr lang="en-US" altLang="zh-CN" sz="1800" dirty="0">
                <a:solidFill>
                  <a:srgbClr val="0000CC"/>
                </a:solidFill>
              </a:rPr>
              <a:t>7</a:t>
            </a:r>
            <a:r>
              <a:rPr lang="zh-CN" altLang="en-US" sz="1800" dirty="0">
                <a:solidFill>
                  <a:srgbClr val="0000CC"/>
                </a:solidFill>
              </a:rPr>
              <a:t>位十进制数，无法</a:t>
            </a:r>
            <a:r>
              <a:rPr lang="zh-CN" altLang="en-US" sz="1800" dirty="0">
                <a:solidFill>
                  <a:srgbClr val="C00000"/>
                </a:solidFill>
              </a:rPr>
              <a:t>精确表达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>
                <a:solidFill>
                  <a:srgbClr val="0000CC"/>
                </a:solidFill>
              </a:rPr>
              <a:t>位十进制数；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7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单精度</a:t>
            </a:r>
            <a:r>
              <a:rPr lang="zh-CN" altLang="en-US" dirty="0"/>
              <a:t>浮点数的表示范围（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4930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4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23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阶码</a:t>
            </a:r>
            <a:r>
              <a:rPr lang="en-US" altLang="zh-CN" sz="1800" dirty="0"/>
              <a:t>8</a:t>
            </a:r>
            <a:r>
              <a:rPr lang="zh-CN" altLang="en-US" sz="1800" dirty="0"/>
              <a:t>位，根据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标准，范围限定在 </a:t>
            </a:r>
            <a:r>
              <a:rPr lang="en-US" altLang="zh-CN" sz="1800" dirty="0">
                <a:solidFill>
                  <a:srgbClr val="C00000"/>
                </a:solidFill>
              </a:rPr>
              <a:t>-2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126</a:t>
            </a:r>
            <a:r>
              <a:rPr lang="en-US" altLang="zh-CN" sz="1800" dirty="0">
                <a:solidFill>
                  <a:srgbClr val="C00000"/>
                </a:solidFill>
              </a:rPr>
              <a:t>~2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127 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C00000"/>
                </a:solidFill>
              </a:rPr>
              <a:t>规格化形式</a:t>
            </a:r>
            <a:r>
              <a:rPr lang="zh-CN" altLang="en-US" sz="1800" dirty="0"/>
              <a:t>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</a:t>
            </a:r>
            <a:r>
              <a:rPr lang="zh-CN" altLang="en-US" sz="1800" b="1" dirty="0">
                <a:solidFill>
                  <a:srgbClr val="0000CC"/>
                </a:solidFill>
              </a:rPr>
              <a:t>尾数的范围</a:t>
            </a:r>
            <a:r>
              <a:rPr lang="zh-CN" altLang="en-US" sz="1800" dirty="0"/>
              <a:t>（原码表示）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正数：</a:t>
            </a:r>
            <a:r>
              <a:rPr lang="en-US" altLang="zh-CN" sz="1800" dirty="0"/>
              <a:t>1+0.0</a:t>
            </a:r>
            <a:r>
              <a:rPr lang="en-US" altLang="zh-CN" sz="1800" baseline="30000" dirty="0"/>
              <a:t>  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-23</a:t>
            </a:r>
            <a:r>
              <a:rPr lang="en-US" altLang="zh-CN" sz="1800" dirty="0"/>
              <a:t>)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负数： </a:t>
            </a:r>
            <a:r>
              <a:rPr lang="en-US" altLang="zh-CN" sz="1800" dirty="0"/>
              <a:t>-(1+(1-2</a:t>
            </a:r>
            <a:r>
              <a:rPr lang="en-US" altLang="zh-CN" sz="1800" baseline="30000" dirty="0"/>
              <a:t>-23</a:t>
            </a:r>
            <a:r>
              <a:rPr lang="en-US" altLang="zh-CN" sz="1800" dirty="0"/>
              <a:t>)) ~ - (1+0.0)   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采用规格化形式，该</a:t>
            </a:r>
            <a:r>
              <a:rPr lang="zh-CN" altLang="en-US" sz="1800" b="1" dirty="0">
                <a:solidFill>
                  <a:srgbClr val="0000CC"/>
                </a:solidFill>
              </a:rPr>
              <a:t>浮点数的表示范围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正数的表示范围</a:t>
            </a:r>
            <a:r>
              <a:rPr lang="zh-CN" altLang="en-US" sz="1800" dirty="0"/>
              <a:t>：</a:t>
            </a:r>
            <a:r>
              <a:rPr lang="en-US" altLang="zh-CN" sz="1800" dirty="0">
                <a:solidFill>
                  <a:srgbClr val="0000CC"/>
                </a:solidFill>
              </a:rPr>
              <a:t>1.0* 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-126</a:t>
            </a:r>
            <a:r>
              <a:rPr lang="en-US" altLang="zh-CN" sz="1800" dirty="0">
                <a:solidFill>
                  <a:srgbClr val="0000CC"/>
                </a:solidFill>
              </a:rPr>
              <a:t>~ 1+(1-2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-23</a:t>
            </a:r>
            <a:r>
              <a:rPr lang="en-US" altLang="zh-CN" sz="1800" dirty="0">
                <a:solidFill>
                  <a:srgbClr val="0000CC"/>
                </a:solidFill>
              </a:rPr>
              <a:t>)*2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127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1.17549*10</a:t>
            </a:r>
            <a:r>
              <a:rPr lang="en-US" altLang="zh-CN" baseline="30000" dirty="0"/>
              <a:t>-38 </a:t>
            </a:r>
            <a:r>
              <a:rPr lang="en-US" altLang="zh-CN" dirty="0"/>
              <a:t>~ 3.40282*10</a:t>
            </a:r>
            <a:r>
              <a:rPr lang="en-US" altLang="zh-CN" baseline="30000" dirty="0"/>
              <a:t>38 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负数的表示范围</a:t>
            </a:r>
            <a:r>
              <a:rPr lang="zh-CN" altLang="en-US" sz="1800" dirty="0">
                <a:solidFill>
                  <a:srgbClr val="0000CC"/>
                </a:solidFill>
              </a:rPr>
              <a:t>：</a:t>
            </a:r>
            <a:r>
              <a:rPr lang="en-US" altLang="zh-CN" sz="1800" dirty="0">
                <a:solidFill>
                  <a:srgbClr val="0000CC"/>
                </a:solidFill>
              </a:rPr>
              <a:t> -(1+(1-2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-23</a:t>
            </a:r>
            <a:r>
              <a:rPr lang="en-US" altLang="zh-CN" sz="1800" dirty="0">
                <a:solidFill>
                  <a:srgbClr val="0000CC"/>
                </a:solidFill>
              </a:rPr>
              <a:t>)) 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127</a:t>
            </a:r>
            <a:r>
              <a:rPr lang="en-US" altLang="zh-CN" sz="1800" dirty="0">
                <a:solidFill>
                  <a:srgbClr val="0000CC"/>
                </a:solidFill>
              </a:rPr>
              <a:t>~  -1*2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-126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 -3.40282*10</a:t>
            </a:r>
            <a:r>
              <a:rPr lang="en-US" altLang="zh-CN" baseline="30000" dirty="0"/>
              <a:t>38 </a:t>
            </a:r>
            <a:r>
              <a:rPr lang="en-US" altLang="zh-CN" dirty="0"/>
              <a:t>~ -1.17549*10</a:t>
            </a:r>
            <a:r>
              <a:rPr lang="en-US" altLang="zh-CN" baseline="30000" dirty="0"/>
              <a:t>-38</a:t>
            </a:r>
            <a:endParaRPr lang="en-US" altLang="zh-CN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971550" lvl="1"/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6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双精度</a:t>
            </a:r>
            <a:r>
              <a:rPr lang="zh-CN" altLang="en-US" dirty="0"/>
              <a:t>浮点数的精度（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62327"/>
            <a:ext cx="828415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</a:rPr>
              <a:t>型（）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11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52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根据前面的讨论可知，尾数的数值部分在内存中可以存储</a:t>
            </a:r>
            <a:r>
              <a:rPr lang="en-US" altLang="zh-CN" sz="1800" dirty="0"/>
              <a:t>53</a:t>
            </a:r>
            <a:r>
              <a:rPr lang="zh-CN" altLang="en-US" sz="1800" dirty="0"/>
              <a:t>位（</a:t>
            </a:r>
            <a:r>
              <a:rPr lang="en-US" altLang="zh-CN" sz="1800" dirty="0"/>
              <a:t>52</a:t>
            </a:r>
            <a:r>
              <a:rPr lang="zh-CN" altLang="en-US" sz="1800" dirty="0"/>
              <a:t>位</a:t>
            </a:r>
            <a:r>
              <a:rPr lang="en-US" altLang="zh-CN" sz="1800" dirty="0"/>
              <a:t>+</a:t>
            </a:r>
            <a:r>
              <a:rPr lang="zh-CN" altLang="en-US" sz="1800" dirty="0"/>
              <a:t>隐含的</a:t>
            </a:r>
            <a:r>
              <a:rPr lang="en-US" altLang="zh-CN" sz="1800" dirty="0"/>
              <a:t>1</a:t>
            </a:r>
            <a:r>
              <a:rPr lang="zh-CN" altLang="en-US" sz="1800" dirty="0"/>
              <a:t>位）（尾数采用原码表示）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00CC"/>
                </a:solidFill>
              </a:rPr>
              <a:t>对于双精度浮点数，精度：</a:t>
            </a:r>
            <a:r>
              <a:rPr lang="en-US" altLang="zh-CN" sz="1800" dirty="0">
                <a:solidFill>
                  <a:srgbClr val="0000CC"/>
                </a:solidFill>
              </a:rPr>
              <a:t>53*0.301=15.953</a:t>
            </a:r>
            <a:r>
              <a:rPr lang="zh-CN" altLang="en-US" sz="1800" dirty="0">
                <a:solidFill>
                  <a:srgbClr val="0000CC"/>
                </a:solidFill>
              </a:rPr>
              <a:t>（精确表达</a:t>
            </a:r>
            <a:r>
              <a:rPr lang="en-US" altLang="zh-CN" sz="1800" dirty="0">
                <a:solidFill>
                  <a:srgbClr val="0000CC"/>
                </a:solidFill>
              </a:rPr>
              <a:t>15</a:t>
            </a:r>
            <a:r>
              <a:rPr lang="zh-CN" altLang="en-US" sz="1800" dirty="0">
                <a:solidFill>
                  <a:srgbClr val="0000CC"/>
                </a:solidFill>
              </a:rPr>
              <a:t>位十进制）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对于</a:t>
            </a:r>
            <a:r>
              <a:rPr lang="en-US" altLang="zh-CN" sz="1800" dirty="0"/>
              <a:t>long double</a:t>
            </a:r>
            <a:r>
              <a:rPr lang="zh-CN" altLang="en-US" sz="1800" dirty="0"/>
              <a:t>类型，</a:t>
            </a:r>
            <a:r>
              <a:rPr lang="en-US" altLang="zh-CN" sz="1800" dirty="0"/>
              <a:t>C99</a:t>
            </a:r>
            <a:r>
              <a:rPr lang="zh-CN" altLang="en-US" sz="1800" dirty="0"/>
              <a:t>中才添加了该类型。而在</a:t>
            </a:r>
            <a:r>
              <a:rPr lang="en-US" altLang="zh-CN" sz="1800" dirty="0"/>
              <a:t>C99</a:t>
            </a:r>
            <a:r>
              <a:rPr lang="zh-CN" altLang="en-US" sz="1800" dirty="0"/>
              <a:t>及后续的规范中，对于该类型规定的也并不详细，只是要求</a:t>
            </a:r>
            <a:r>
              <a:rPr lang="en-US" altLang="zh-CN" sz="1800" dirty="0"/>
              <a:t>long double</a:t>
            </a:r>
            <a:r>
              <a:rPr lang="zh-CN" altLang="en-US" sz="1800" dirty="0"/>
              <a:t>类型在精度上需要不少于</a:t>
            </a:r>
            <a:r>
              <a:rPr lang="en-US" altLang="zh-CN" sz="1800" dirty="0"/>
              <a:t>double</a:t>
            </a:r>
            <a:r>
              <a:rPr lang="zh-CN" altLang="en-US" sz="1800" dirty="0"/>
              <a:t>的精度；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也没有统一标准定义需要几个字节，有的编译器支持</a:t>
            </a:r>
            <a:r>
              <a:rPr lang="en-US" altLang="zh-CN" sz="1800" dirty="0"/>
              <a:t>16</a:t>
            </a:r>
            <a:r>
              <a:rPr lang="zh-CN" altLang="en-US" sz="1800" dirty="0"/>
              <a:t>、</a:t>
            </a:r>
            <a:r>
              <a:rPr lang="en-US" altLang="zh-CN" sz="1800" dirty="0"/>
              <a:t>12</a:t>
            </a:r>
            <a:r>
              <a:rPr lang="zh-CN" altLang="en-US" sz="1800" dirty="0"/>
              <a:t>、</a:t>
            </a:r>
            <a:r>
              <a:rPr lang="en-US" altLang="zh-CN" sz="1800" dirty="0"/>
              <a:t>10</a:t>
            </a:r>
            <a:r>
              <a:rPr lang="zh-CN" altLang="en-US" sz="1800" dirty="0"/>
              <a:t>字节，在此不做过多的讨论</a:t>
            </a:r>
            <a:endParaRPr lang="en-US" altLang="zh-CN" sz="1800" dirty="0"/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双精度</a:t>
            </a:r>
            <a:r>
              <a:rPr lang="zh-CN" altLang="en-US" dirty="0"/>
              <a:t>浮点数的表示范围（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4930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double 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11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52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阶码</a:t>
            </a:r>
            <a:r>
              <a:rPr lang="en-US" altLang="zh-CN" sz="1800" dirty="0"/>
              <a:t>11</a:t>
            </a:r>
            <a:r>
              <a:rPr lang="zh-CN" altLang="en-US" sz="1800" dirty="0"/>
              <a:t>位，根据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标准，范围限定在 </a:t>
            </a:r>
            <a:r>
              <a:rPr lang="en-US" altLang="zh-CN" sz="1800" dirty="0">
                <a:solidFill>
                  <a:srgbClr val="C00000"/>
                </a:solidFill>
              </a:rPr>
              <a:t>-2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1022 </a:t>
            </a:r>
            <a:r>
              <a:rPr lang="en-US" altLang="zh-CN" sz="1800" dirty="0">
                <a:solidFill>
                  <a:srgbClr val="C00000"/>
                </a:solidFill>
              </a:rPr>
              <a:t>~ 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1023 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C00000"/>
                </a:solidFill>
              </a:rPr>
              <a:t>规格化</a:t>
            </a:r>
            <a:r>
              <a:rPr lang="zh-CN" altLang="en-US" sz="1800" dirty="0"/>
              <a:t>形式，根据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标准，尾数的范围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负数：在 </a:t>
            </a:r>
            <a:r>
              <a:rPr lang="en-US" altLang="zh-CN" sz="1800" dirty="0"/>
              <a:t>–(1+(1-2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)) ~ -1.0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正数：</a:t>
            </a:r>
            <a:r>
              <a:rPr lang="en-US" altLang="zh-CN" sz="1800" dirty="0"/>
              <a:t>1.0</a:t>
            </a:r>
            <a:r>
              <a:rPr lang="en-US" altLang="zh-CN" sz="1800" baseline="30000" dirty="0"/>
              <a:t> 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</a:t>
            </a:r>
            <a:r>
              <a:rPr lang="zh-CN" altLang="en-US" sz="1800" dirty="0"/>
              <a:t>之间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采用规格化形式，该浮点数的表示范围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00CC"/>
                </a:solidFill>
              </a:rPr>
              <a:t>负数的表示范围</a:t>
            </a:r>
            <a:r>
              <a:rPr lang="zh-CN" altLang="en-US" sz="1800" dirty="0"/>
              <a:t>：</a:t>
            </a:r>
            <a:r>
              <a:rPr lang="en-US" altLang="zh-CN" sz="1800" dirty="0"/>
              <a:t> -(1+(1-2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)) *2</a:t>
            </a:r>
            <a:r>
              <a:rPr lang="en-US" altLang="zh-CN" sz="1800" baseline="30000" dirty="0"/>
              <a:t>1023</a:t>
            </a:r>
            <a:r>
              <a:rPr lang="en-US" altLang="zh-CN" sz="1800" dirty="0"/>
              <a:t>~  -1*2</a:t>
            </a:r>
            <a:r>
              <a:rPr lang="en-US" altLang="zh-CN" sz="1800" baseline="30000" dirty="0"/>
              <a:t>-1022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sz="1800" dirty="0"/>
              <a:t>即：</a:t>
            </a:r>
            <a:r>
              <a:rPr lang="en-US" altLang="zh-CN" sz="1800" dirty="0"/>
              <a:t> -1.797693*10</a:t>
            </a:r>
            <a:r>
              <a:rPr lang="en-US" altLang="zh-CN" sz="1800" baseline="30000" dirty="0"/>
              <a:t>308 </a:t>
            </a:r>
            <a:r>
              <a:rPr lang="en-US" altLang="zh-CN" sz="1800" dirty="0"/>
              <a:t>~ -2.225074*10</a:t>
            </a:r>
            <a:r>
              <a:rPr lang="en-US" altLang="zh-CN" sz="1800" baseline="30000" dirty="0"/>
              <a:t>-308</a:t>
            </a:r>
            <a:endParaRPr lang="en-US" altLang="zh-CN" sz="1800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00CC"/>
                </a:solidFill>
              </a:rPr>
              <a:t>正数的表示范围</a:t>
            </a:r>
            <a:r>
              <a:rPr lang="zh-CN" altLang="en-US" sz="1800" dirty="0"/>
              <a:t>：</a:t>
            </a:r>
            <a:r>
              <a:rPr lang="en-US" altLang="zh-CN" sz="1800" dirty="0"/>
              <a:t>1.0* 2</a:t>
            </a:r>
            <a:r>
              <a:rPr lang="en-US" altLang="zh-CN" sz="1800" baseline="30000" dirty="0"/>
              <a:t>-1022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)*2</a:t>
            </a:r>
            <a:r>
              <a:rPr lang="en-US" altLang="zh-CN" sz="1800" baseline="30000" dirty="0"/>
              <a:t>1023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2.225074*10</a:t>
            </a:r>
            <a:r>
              <a:rPr lang="en-US" altLang="zh-CN" baseline="30000" dirty="0"/>
              <a:t>-308   </a:t>
            </a:r>
            <a:r>
              <a:rPr lang="en-US" altLang="zh-CN" dirty="0"/>
              <a:t>~ 1.797693*10</a:t>
            </a:r>
            <a:r>
              <a:rPr lang="en-US" altLang="zh-CN" baseline="30000" dirty="0"/>
              <a:t>308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856302"/>
            <a:ext cx="7315200" cy="16845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类型（即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754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单精度浮点数格式）能表示的最大正整数是（）。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28800" y="25467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𝟏𝟐𝟔</m:t>
                          </m:r>
                        </m:sup>
                      </m:sSup>
                      <m:r>
                        <a:rPr lang="en-US" altLang="zh-CN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𝟏𝟎𝟑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1828800" y="2546780"/>
                <a:ext cx="2127903" cy="6429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28800" y="32325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𝟕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1828800" y="3232580"/>
                <a:ext cx="2127903" cy="64293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828800" y="39183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1828800" y="3918380"/>
                <a:ext cx="2127903" cy="64293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28800" y="46041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𝟖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𝟏𝟎𝟒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828800" y="4604180"/>
                <a:ext cx="2127903" cy="64293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6110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2968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9826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4802212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eaLnBrk="1" hangingPunct="1"/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）；</a:t>
                </a:r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能表示的最大正整数的真值为：（小数点后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个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</a:t>
                </a:r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.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…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+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𝟏𝟐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𝟖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𝟎𝟒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,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即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D</a:t>
                </a:r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9779000" y="1270000"/>
                <a:ext cx="3332480" cy="4802212"/>
              </a:xfrm>
              <a:prstGeom prst="rect">
                <a:avLst/>
              </a:prstGeom>
              <a:blipFill>
                <a:blip r:embed="rId39"/>
                <a:stretch>
                  <a:fillRect l="-1828" r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41DBF85-BEC4-44C1-9499-945049EEF004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467561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CD07DCD9-4129-49C7-A3C1-561CCEDF35C7}"/>
                  </a:ext>
                </a:extLst>
              </p:cNvPr>
              <p:cNvSpPr/>
              <p:nvPr/>
            </p:nvSpPr>
            <p:spPr bwMode="auto">
              <a:xfrm>
                <a:off x="4210703" y="2204948"/>
                <a:ext cx="4483788" cy="3042170"/>
              </a:xfrm>
              <a:prstGeom prst="wedgeRoundRectCallout">
                <a:avLst>
                  <a:gd name="adj1" fmla="val -19720"/>
                  <a:gd name="adj2" fmla="val 50409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）；</a:t>
                </a:r>
                <a:endParaRPr lang="en-US" altLang="zh-CN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能表示的最大正整数的真值为：（小数点后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</a:t>
                </a:r>
                <a:endParaRPr lang="en-US" altLang="zh-CN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.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…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+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</m:oMath>
                  </m:oMathPara>
                </a14:m>
                <a:endParaRPr lang="en-US" altLang="zh-CN" sz="16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𝟖</m:t>
                          </m:r>
                        </m:sup>
                      </m:sSup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𝟎𝟒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CD07DCD9-4129-49C7-A3C1-561CCEDF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703" y="2204948"/>
                <a:ext cx="4483788" cy="3042170"/>
              </a:xfrm>
              <a:prstGeom prst="wedgeRoundRectCallout">
                <a:avLst>
                  <a:gd name="adj1" fmla="val -19720"/>
                  <a:gd name="adj2" fmla="val 50409"/>
                  <a:gd name="adj3" fmla="val 16667"/>
                </a:avLst>
              </a:prstGeom>
              <a:blipFill>
                <a:blip r:embed="rId4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45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</a:t>
            </a:r>
            <a:r>
              <a:rPr lang="zh-CN" altLang="en-US" sz="3200" dirty="0" smtClean="0"/>
              <a:t>程序代码（</a:t>
            </a:r>
            <a:r>
              <a:rPr lang="en-US" altLang="zh-CN" sz="3200" dirty="0" smtClean="0"/>
              <a:t>.c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6600"/>
                </a:solidFill>
              </a:rPr>
              <a:t>#include </a:t>
            </a:r>
            <a:r>
              <a:rPr lang="en-US" altLang="en-US" sz="1400" dirty="0" smtClean="0">
                <a:solidFill>
                  <a:srgbClr val="006600"/>
                </a:solidFill>
              </a:rPr>
              <a:t>&lt;</a:t>
            </a:r>
            <a:r>
              <a:rPr lang="en-US" altLang="en-US" sz="1400" dirty="0" err="1" smtClean="0">
                <a:solidFill>
                  <a:srgbClr val="006600"/>
                </a:solidFill>
              </a:rPr>
              <a:t>stdio.h</a:t>
            </a:r>
            <a:r>
              <a:rPr lang="en-US" altLang="en-US" sz="1400" dirty="0" smtClean="0">
                <a:solidFill>
                  <a:srgbClr val="006600"/>
                </a:solidFill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</a:rPr>
              <a:t>	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</a:t>
            </a:r>
            <a:r>
              <a:rPr lang="en-US" altLang="en-US" sz="1400" dirty="0" smtClean="0">
                <a:solidFill>
                  <a:srgbClr val="000000"/>
                </a:solidFill>
              </a:rPr>
              <a:t>/*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预编译命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令</a:t>
            </a:r>
            <a:r>
              <a:rPr lang="en-US" altLang="zh-CN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66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int</a:t>
            </a:r>
            <a:r>
              <a:rPr lang="en-US" altLang="en-US" sz="1400" dirty="0">
                <a:solidFill>
                  <a:srgbClr val="000000"/>
                </a:solidFill>
              </a:rPr>
              <a:t> main()             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主函数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{	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          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主函数开始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</a:t>
            </a:r>
            <a:r>
              <a:rPr lang="en-US" altLang="en-US" sz="1400" dirty="0" smtClean="0">
                <a:solidFill>
                  <a:srgbClr val="0000CC"/>
                </a:solidFill>
              </a:rPr>
              <a:t>//</a:t>
            </a:r>
            <a:r>
              <a:rPr lang="zh-CN" altLang="en-US" sz="1400" dirty="0">
                <a:solidFill>
                  <a:srgbClr val="0000CC"/>
                </a:solidFill>
              </a:rPr>
              <a:t>对象（变量）声明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=3.5;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/*对象</a:t>
            </a:r>
            <a:r>
              <a:rPr lang="en-US" altLang="en-US" sz="1400" dirty="0">
                <a:solidFill>
                  <a:srgbClr val="000000"/>
                </a:solidFill>
              </a:rPr>
              <a:t>1（苹果单价，3.5元/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 smtClean="0">
                <a:solidFill>
                  <a:srgbClr val="000000"/>
                </a:solidFill>
              </a:rPr>
              <a:t>）*/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BananaPrice</a:t>
            </a:r>
            <a:r>
              <a:rPr lang="en-US" altLang="en-US" sz="1400" dirty="0">
                <a:solidFill>
                  <a:srgbClr val="000000"/>
                </a:solidFill>
              </a:rPr>
              <a:t>=4.2;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</a:rPr>
              <a:t>/*对象</a:t>
            </a:r>
            <a:r>
              <a:rPr lang="en-US" altLang="en-US" sz="1400" dirty="0">
                <a:solidFill>
                  <a:srgbClr val="000000"/>
                </a:solidFill>
              </a:rPr>
              <a:t>2（香蕉单价，4.2元/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 smtClean="0">
                <a:solidFill>
                  <a:srgbClr val="000000"/>
                </a:solidFill>
              </a:rPr>
              <a:t>）*/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</a:t>
            </a:r>
            <a:r>
              <a:rPr lang="en-US" altLang="en-US" sz="1400" dirty="0" smtClean="0">
                <a:solidFill>
                  <a:srgbClr val="000000"/>
                </a:solidFill>
              </a:rPr>
              <a:t>/*对象</a:t>
            </a:r>
            <a:r>
              <a:rPr lang="en-US" altLang="en-US" sz="1400" dirty="0">
                <a:solidFill>
                  <a:srgbClr val="000000"/>
                </a:solidFill>
              </a:rPr>
              <a:t>3（苹果重量，初始化为0</a:t>
            </a:r>
            <a:r>
              <a:rPr lang="en-US" altLang="en-US" sz="1400" dirty="0" smtClean="0">
                <a:solidFill>
                  <a:srgbClr val="000000"/>
                </a:solidFill>
              </a:rPr>
              <a:t>）*/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  </a:t>
            </a:r>
            <a:r>
              <a:rPr lang="en-US" altLang="en-US" sz="1400" dirty="0" smtClean="0">
                <a:solidFill>
                  <a:srgbClr val="000000"/>
                </a:solidFill>
              </a:rPr>
              <a:t>/*对象</a:t>
            </a:r>
            <a:r>
              <a:rPr lang="en-US" altLang="en-US" sz="1400" dirty="0">
                <a:solidFill>
                  <a:srgbClr val="000000"/>
                </a:solidFill>
              </a:rPr>
              <a:t>4（香蕉重量，初始化为0</a:t>
            </a:r>
            <a:r>
              <a:rPr lang="en-US" altLang="en-US" sz="1400" dirty="0" smtClean="0">
                <a:solidFill>
                  <a:srgbClr val="000000"/>
                </a:solidFill>
              </a:rPr>
              <a:t>）*/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float </a:t>
            </a:r>
            <a:r>
              <a:rPr lang="en-US" altLang="en-US" sz="1400" dirty="0">
                <a:solidFill>
                  <a:srgbClr val="000000"/>
                </a:solidFill>
              </a:rPr>
              <a:t>Total=0.0;	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  /*对象</a:t>
            </a:r>
            <a:r>
              <a:rPr lang="en-US" altLang="en-US" sz="1400" dirty="0">
                <a:solidFill>
                  <a:srgbClr val="000000"/>
                </a:solidFill>
              </a:rPr>
              <a:t>5（总钱数，初始化为0</a:t>
            </a:r>
            <a:r>
              <a:rPr lang="en-US" altLang="zh-CN" sz="1400" dirty="0" smtClean="0">
                <a:solidFill>
                  <a:srgbClr val="000000"/>
                </a:solidFill>
              </a:rPr>
              <a:t>)       */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CC"/>
                </a:solidFill>
              </a:rPr>
              <a:t>           </a:t>
            </a:r>
            <a:r>
              <a:rPr lang="en-US" altLang="en-US" sz="1400" dirty="0" smtClean="0">
                <a:solidFill>
                  <a:srgbClr val="0000CC"/>
                </a:solidFill>
              </a:rPr>
              <a:t>    //</a:t>
            </a:r>
            <a:r>
              <a:rPr lang="zh-CN" altLang="en-US" sz="1400" dirty="0">
                <a:solidFill>
                  <a:srgbClr val="0000CC"/>
                </a:solidFill>
              </a:rPr>
              <a:t>执行部分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printf</a:t>
            </a:r>
            <a:r>
              <a:rPr lang="en-US" altLang="en-US" sz="1400" dirty="0">
                <a:solidFill>
                  <a:srgbClr val="000000"/>
                </a:solidFill>
              </a:rPr>
              <a:t>("</a:t>
            </a:r>
            <a:r>
              <a:rPr lang="en-US" altLang="en-US" sz="1400" dirty="0" err="1">
                <a:solidFill>
                  <a:srgbClr val="000000"/>
                </a:solidFill>
              </a:rPr>
              <a:t>请输入苹果重量</a:t>
            </a:r>
            <a:r>
              <a:rPr lang="en-US" altLang="en-US" sz="1400" dirty="0">
                <a:solidFill>
                  <a:srgbClr val="000000"/>
                </a:solidFill>
              </a:rPr>
              <a:t>:\n");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提示信息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	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scanf</a:t>
            </a:r>
            <a:r>
              <a:rPr lang="en-US" altLang="en-US" sz="1400" dirty="0">
                <a:solidFill>
                  <a:srgbClr val="000000"/>
                </a:solidFill>
              </a:rPr>
              <a:t>("%f",&amp;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AppleWeight</a:t>
            </a:r>
            <a:r>
              <a:rPr lang="en-US" altLang="en-US" sz="1400" dirty="0" smtClean="0">
                <a:solidFill>
                  <a:srgbClr val="000000"/>
                </a:solidFill>
              </a:rPr>
              <a:t>);	</a:t>
            </a:r>
            <a:r>
              <a:rPr lang="en-US" altLang="zh-CN" sz="1400" dirty="0" smtClean="0">
                <a:solidFill>
                  <a:srgbClr val="000000"/>
                </a:solidFill>
              </a:rPr>
              <a:t>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输入苹果重量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printf</a:t>
            </a:r>
            <a:r>
              <a:rPr lang="en-US" altLang="en-US" sz="1400" dirty="0" smtClean="0">
                <a:solidFill>
                  <a:srgbClr val="000000"/>
                </a:solidFill>
              </a:rPr>
              <a:t>("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请输入香蕉重量</a:t>
            </a:r>
            <a:r>
              <a:rPr lang="en-US" altLang="en-US" sz="1400" dirty="0">
                <a:solidFill>
                  <a:srgbClr val="000000"/>
                </a:solidFill>
              </a:rPr>
              <a:t>:\n");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提示信息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scanf</a:t>
            </a:r>
            <a:r>
              <a:rPr lang="en-US" altLang="en-US" sz="1400" dirty="0" smtClean="0">
                <a:solidFill>
                  <a:srgbClr val="000000"/>
                </a:solidFill>
              </a:rPr>
              <a:t>(</a:t>
            </a:r>
            <a:r>
              <a:rPr lang="en-US" altLang="en-US" sz="1400" dirty="0">
                <a:solidFill>
                  <a:srgbClr val="000000"/>
                </a:solidFill>
              </a:rPr>
              <a:t>"</a:t>
            </a:r>
            <a:r>
              <a:rPr lang="en-US" altLang="en-US" sz="1400" dirty="0" smtClean="0">
                <a:solidFill>
                  <a:srgbClr val="000000"/>
                </a:solidFill>
              </a:rPr>
              <a:t>%f</a:t>
            </a:r>
            <a:r>
              <a:rPr lang="en-US" altLang="en-US" sz="1400" dirty="0">
                <a:solidFill>
                  <a:srgbClr val="000000"/>
                </a:solidFill>
              </a:rPr>
              <a:t>"</a:t>
            </a:r>
            <a:r>
              <a:rPr lang="en-US" altLang="en-US" sz="1400" dirty="0" smtClean="0">
                <a:solidFill>
                  <a:srgbClr val="000000"/>
                </a:solidFill>
              </a:rPr>
              <a:t>,&amp;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BananaWeight</a:t>
            </a:r>
            <a:r>
              <a:rPr lang="en-US" altLang="en-US" sz="1400" dirty="0" smtClean="0">
                <a:solidFill>
                  <a:srgbClr val="000000"/>
                </a:solidFill>
              </a:rPr>
              <a:t>);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输入香蕉重量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Total=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; </a:t>
            </a:r>
            <a:r>
              <a:rPr lang="en-US" altLang="en-US" sz="1400" dirty="0" smtClean="0">
                <a:solidFill>
                  <a:srgbClr val="000000"/>
                </a:solidFill>
              </a:rPr>
              <a:t> 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计算应付款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printf</a:t>
            </a:r>
            <a:r>
              <a:rPr lang="en-US" altLang="en-US" sz="1400" dirty="0" smtClean="0">
                <a:solidFill>
                  <a:srgbClr val="000000"/>
                </a:solidFill>
              </a:rPr>
              <a:t>("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应付款</a:t>
            </a:r>
            <a:r>
              <a:rPr lang="en-US" altLang="en-US" sz="1400" dirty="0" smtClean="0">
                <a:solidFill>
                  <a:srgbClr val="000000"/>
                </a:solidFill>
              </a:rPr>
              <a:t>: </a:t>
            </a:r>
            <a:r>
              <a:rPr lang="en-US" altLang="en-US" sz="1400" dirty="0">
                <a:solidFill>
                  <a:srgbClr val="000000"/>
                </a:solidFill>
              </a:rPr>
              <a:t>%f\</a:t>
            </a:r>
            <a:r>
              <a:rPr lang="en-US" altLang="en-US" sz="1400" dirty="0" err="1">
                <a:solidFill>
                  <a:srgbClr val="000000"/>
                </a:solidFill>
              </a:rPr>
              <a:t>n",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Total</a:t>
            </a:r>
            <a:r>
              <a:rPr lang="en-US" altLang="en-US" sz="1400" dirty="0" smtClean="0">
                <a:solidFill>
                  <a:srgbClr val="000000"/>
                </a:solidFill>
              </a:rPr>
              <a:t>);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输出应付款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          return 0;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}  </a:t>
            </a:r>
            <a:r>
              <a:rPr lang="en-US" altLang="en-US" sz="1400" dirty="0" smtClean="0">
                <a:solidFill>
                  <a:srgbClr val="000000"/>
                </a:solidFill>
              </a:rPr>
              <a:t>/*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主函数结束</a:t>
            </a:r>
            <a:r>
              <a:rPr lang="en-US" altLang="en-US" sz="1400" dirty="0" smtClean="0">
                <a:solidFill>
                  <a:srgbClr val="000000"/>
                </a:solidFill>
              </a:rPr>
              <a:t>*/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6018415" y="922713"/>
            <a:ext cx="2698575" cy="2975956"/>
          </a:xfrm>
          <a:prstGeom prst="wedgeRoundRectCallout">
            <a:avLst>
              <a:gd name="adj1" fmla="val -48611"/>
              <a:gd name="adj2" fmla="val 217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两个程序的区别：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、头文件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、注释语句的方法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、输入语句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、输出语句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为方便起见，实验时，除非有特殊要求，可以使用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cin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cout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语句；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（将源程序保存成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cpp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格式）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8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11560" y="80844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类型用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IEEE 754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单精度浮点数格式表示。若编译器将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型变量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分配在一个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位浮点寄存器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FRI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中，且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x=-8.25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FRI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的内容为（）。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688004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C104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3487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C242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0345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C184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7203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C1C2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4130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0988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7846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5588000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noAutofit/>
              </a:bodyPr>
              <a:lstStyle/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）；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1000.01</a:t>
                </a:r>
              </a:p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1.000 01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采用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格式表示：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数符为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位移码：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127+3=130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位原码：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0.0000100…000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的机器数是：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100 0001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 0100 0000 0000 0000 0000=C104 000H</a:t>
                </a: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故选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A</a:t>
                </a:r>
              </a:p>
              <a:p>
                <a:endParaRPr lang="zh-CN" altLang="en-US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9779000" y="1270000"/>
                <a:ext cx="3332480" cy="5588000"/>
              </a:xfrm>
              <a:prstGeom prst="rect">
                <a:avLst/>
              </a:prstGeom>
              <a:blipFill>
                <a:blip r:embed="rId30"/>
                <a:stretch>
                  <a:fillRect l="-914" t="-436" r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BCB533A-CF51-4DDF-91FA-600B8C328CD0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2752298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 bwMode="auto">
              <a:xfrm>
                <a:off x="3811905" y="2543083"/>
                <a:ext cx="5238572" cy="2675256"/>
              </a:xfrm>
              <a:prstGeom prst="wedgeRoundRectCallout">
                <a:avLst>
                  <a:gd name="adj1" fmla="val -20670"/>
                  <a:gd name="adj2" fmla="val 5036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1000.01</a:t>
                </a: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1.000 01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采用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格式表示：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数符为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阶码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位移码：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127+3=130=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尾数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位原码：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0.0000100…000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的机器数是：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100 0001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 0100 0000 0000 0000 0000=C104 000H</a:t>
                </a: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1905" y="2543083"/>
                <a:ext cx="5238572" cy="2675256"/>
              </a:xfrm>
              <a:prstGeom prst="wedgeRoundRectCallout">
                <a:avLst>
                  <a:gd name="adj1" fmla="val -20670"/>
                  <a:gd name="adj2" fmla="val 50361"/>
                  <a:gd name="adj3" fmla="val 16667"/>
                </a:avLst>
              </a:prstGeom>
              <a:blipFill>
                <a:blip r:embed="rId3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测试浮点数类型</a:t>
            </a:r>
            <a:r>
              <a:rPr lang="zh-CN" altLang="en-US" dirty="0"/>
              <a:t>所分配的字节数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(float)=%d\n”,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(float));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(double)=%d\n”,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(double));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>
                <a:solidFill>
                  <a:srgbClr val="080808"/>
                </a:solidFill>
              </a:rPr>
              <a:t>（</a:t>
            </a:r>
            <a:r>
              <a:rPr lang="en-US" altLang="zh-CN" sz="2000" dirty="0">
                <a:solidFill>
                  <a:srgbClr val="080808"/>
                </a:solidFill>
              </a:rPr>
              <a:t>”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 double)=%d\n”,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 double));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return 0;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两点说明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961" y="950394"/>
            <a:ext cx="8267527" cy="459893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7030A0"/>
                </a:solidFill>
              </a:rPr>
              <a:t>对于</a:t>
            </a:r>
            <a:r>
              <a:rPr lang="en-US" altLang="zh-CN" sz="2000" b="1" u="sng" dirty="0">
                <a:solidFill>
                  <a:srgbClr val="7030A0"/>
                </a:solidFill>
              </a:rPr>
              <a:t>%o</a:t>
            </a:r>
            <a:r>
              <a:rPr lang="zh-CN" altLang="en-US" sz="2000" b="1" u="sng" dirty="0">
                <a:solidFill>
                  <a:srgbClr val="7030A0"/>
                </a:solidFill>
              </a:rPr>
              <a:t>与</a:t>
            </a:r>
            <a:r>
              <a:rPr lang="en-US" altLang="zh-CN" sz="2000" b="1" u="sng" dirty="0">
                <a:solidFill>
                  <a:srgbClr val="7030A0"/>
                </a:solidFill>
              </a:rPr>
              <a:t>%X</a:t>
            </a:r>
            <a:r>
              <a:rPr lang="zh-CN" altLang="en-US" sz="2000" b="1" u="sng" dirty="0">
                <a:solidFill>
                  <a:srgbClr val="7030A0"/>
                </a:solidFill>
              </a:rPr>
              <a:t>，</a:t>
            </a:r>
            <a:r>
              <a:rPr lang="zh-CN" altLang="en-US" sz="2000" b="1" u="sng" dirty="0">
                <a:solidFill>
                  <a:srgbClr val="0303DF"/>
                </a:solidFill>
              </a:rPr>
              <a:t>只能用于</a:t>
            </a:r>
            <a:r>
              <a:rPr lang="zh-CN" altLang="en-US" sz="2000" b="1" u="sng" dirty="0" smtClean="0">
                <a:solidFill>
                  <a:srgbClr val="0303DF"/>
                </a:solidFill>
              </a:rPr>
              <a:t>整数，输出整数的机器数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，</a:t>
            </a:r>
            <a:r>
              <a:rPr lang="zh-CN" altLang="en-US" sz="2000" b="1" u="sng" dirty="0">
                <a:solidFill>
                  <a:srgbClr val="7030A0"/>
                </a:solidFill>
              </a:rPr>
              <a:t>不能用于浮点数的输出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；</a:t>
            </a:r>
            <a:endParaRPr lang="en-US" altLang="zh-CN" sz="2000" b="1" u="sng" dirty="0" smtClean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006600"/>
                </a:solidFill>
              </a:rPr>
              <a:t>整数与浮点数之间的赋值</a:t>
            </a:r>
            <a:endParaRPr lang="en-US" altLang="zh-CN" sz="2000" b="1" u="sng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u="sng" dirty="0" smtClean="0">
                <a:solidFill>
                  <a:srgbClr val="080808"/>
                </a:solidFill>
              </a:rPr>
              <a:t>将一个浮点数赋给一个整型变量，取整；</a:t>
            </a:r>
            <a:endParaRPr lang="en-US" altLang="zh-CN" sz="1600" b="1" u="sng" dirty="0" smtClean="0">
              <a:solidFill>
                <a:srgbClr val="080808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u="sng" dirty="0">
                <a:solidFill>
                  <a:srgbClr val="080808"/>
                </a:solidFill>
              </a:rPr>
              <a:t>将一</a:t>
            </a:r>
            <a:r>
              <a:rPr lang="zh-CN" altLang="en-US" sz="1600" b="1" u="sng" dirty="0" smtClean="0">
                <a:solidFill>
                  <a:srgbClr val="080808"/>
                </a:solidFill>
              </a:rPr>
              <a:t>个整数赋</a:t>
            </a:r>
            <a:r>
              <a:rPr lang="zh-CN" altLang="en-US" sz="1600" b="1" u="sng" dirty="0">
                <a:solidFill>
                  <a:srgbClr val="080808"/>
                </a:solidFill>
              </a:rPr>
              <a:t>给一</a:t>
            </a:r>
            <a:r>
              <a:rPr lang="zh-CN" altLang="en-US" sz="1600" b="1" u="sng" dirty="0" smtClean="0">
                <a:solidFill>
                  <a:srgbClr val="080808"/>
                </a:solidFill>
              </a:rPr>
              <a:t>个浮点型变量，数值未变，但改变了数据类型，按浮点数形式保存、处理该整数；</a:t>
            </a:r>
            <a:endParaRPr lang="en-US" altLang="zh-CN" sz="1600" b="1" u="sng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#</a:t>
            </a:r>
            <a:r>
              <a:rPr lang="en-US" altLang="zh-CN" sz="1600" dirty="0">
                <a:solidFill>
                  <a:srgbClr val="080808"/>
                </a:solidFill>
              </a:rPr>
              <a:t>include &lt;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stdio.h</a:t>
            </a:r>
            <a:r>
              <a:rPr lang="en-US" altLang="zh-CN" sz="1600" dirty="0" smtClean="0">
                <a:solidFill>
                  <a:srgbClr val="080808"/>
                </a:solidFill>
              </a:rPr>
              <a:t>&gt;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</a:rPr>
              <a:t>  main(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{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n=9;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(“n</a:t>
            </a:r>
            <a:r>
              <a:rPr lang="en-US" altLang="zh-CN" sz="1600" dirty="0">
                <a:solidFill>
                  <a:srgbClr val="080808"/>
                </a:solidFill>
              </a:rPr>
              <a:t>=%d, %08X\n”,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>
                <a:solidFill>
                  <a:srgbClr val="080808"/>
                </a:solidFill>
              </a:rPr>
              <a:t>9</a:t>
            </a:r>
            <a:r>
              <a:rPr lang="zh-CN" altLang="en-US" sz="1600" dirty="0" smtClean="0">
                <a:solidFill>
                  <a:srgbClr val="080808"/>
                </a:solidFill>
              </a:rPr>
              <a:t>，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00000009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float </a:t>
            </a:r>
            <a:r>
              <a:rPr lang="en-US" altLang="zh-CN" sz="1600" dirty="0">
                <a:solidFill>
                  <a:srgbClr val="080808"/>
                </a:solidFill>
              </a:rPr>
              <a:t>f = </a:t>
            </a:r>
            <a:r>
              <a:rPr lang="en-US" altLang="zh-CN" sz="1600" dirty="0" smtClean="0">
                <a:solidFill>
                  <a:srgbClr val="080808"/>
                </a:solidFill>
              </a:rPr>
              <a:t>28.0;  //f=28; 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(“f=%f, </a:t>
            </a:r>
            <a:r>
              <a:rPr lang="en-US" altLang="zh-CN" sz="1600" dirty="0" smtClean="0">
                <a:solidFill>
                  <a:srgbClr val="C00000"/>
                </a:solidFill>
              </a:rPr>
              <a:t>%d, %X\n</a:t>
            </a:r>
            <a:r>
              <a:rPr lang="en-US" altLang="zh-CN" sz="1600" dirty="0">
                <a:solidFill>
                  <a:srgbClr val="080808"/>
                </a:solidFill>
              </a:rPr>
              <a:t>”,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f,f,f</a:t>
            </a:r>
            <a:r>
              <a:rPr lang="en-US" altLang="zh-CN" sz="1600" dirty="0" smtClean="0">
                <a:solidFill>
                  <a:srgbClr val="080808"/>
                </a:solidFill>
              </a:rPr>
              <a:t>);         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 smtClean="0">
                <a:solidFill>
                  <a:srgbClr val="080808"/>
                </a:solidFill>
              </a:rPr>
              <a:t>28.000000</a:t>
            </a:r>
            <a:r>
              <a:rPr lang="en-US" altLang="zh-CN" sz="1600" dirty="0">
                <a:solidFill>
                  <a:srgbClr val="080808"/>
                </a:solidFill>
              </a:rPr>
              <a:t>, </a:t>
            </a:r>
            <a:r>
              <a:rPr lang="en-US" altLang="zh-CN" sz="1600" dirty="0" smtClean="0">
                <a:solidFill>
                  <a:srgbClr val="C00000"/>
                </a:solidFill>
              </a:rPr>
              <a:t>0,0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7030A0"/>
                </a:solidFill>
              </a:rPr>
              <a:t>   n=f;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(“n=%d, %08X\n”,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 smtClean="0">
                <a:solidFill>
                  <a:srgbClr val="080808"/>
                </a:solidFill>
              </a:rPr>
              <a:t>28</a:t>
            </a:r>
            <a:r>
              <a:rPr lang="zh-CN" altLang="en-US" sz="1600" dirty="0" smtClean="0">
                <a:solidFill>
                  <a:srgbClr val="080808"/>
                </a:solidFill>
              </a:rPr>
              <a:t>，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0000001C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return 0</a:t>
            </a:r>
            <a:r>
              <a:rPr lang="en-US" altLang="zh-CN" sz="1600" dirty="0">
                <a:solidFill>
                  <a:srgbClr val="080808"/>
                </a:solidFill>
              </a:rPr>
              <a:t>;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96961" y="5952807"/>
            <a:ext cx="7527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让编译器（系统）将</a:t>
            </a:r>
            <a:r>
              <a:rPr lang="zh-CN" altLang="en-US" b="1" dirty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浮点数的机器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</a:t>
            </a: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为一个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整数</a:t>
            </a:r>
            <a:r>
              <a:rPr lang="zh-CN" altLang="en-US" b="1" dirty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的机器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961" y="559000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b="1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思考：如何输出浮点数的机器数？</a:t>
            </a:r>
          </a:p>
        </p:txBody>
      </p:sp>
    </p:spTree>
    <p:extLst>
      <p:ext uri="{BB962C8B-B14F-4D97-AF65-F5344CB8AC3E}">
        <p14:creationId xmlns:p14="http://schemas.microsoft.com/office/powerpoint/2010/main" val="26544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比较</a:t>
            </a:r>
            <a:r>
              <a:rPr lang="en-US" altLang="zh-CN" dirty="0"/>
              <a:t>+1</a:t>
            </a:r>
            <a:r>
              <a:rPr lang="zh-CN" altLang="en-US" dirty="0"/>
              <a:t>与</a:t>
            </a:r>
            <a:r>
              <a:rPr lang="en-US" altLang="zh-CN" dirty="0"/>
              <a:t>+1.0</a:t>
            </a:r>
            <a:r>
              <a:rPr lang="zh-CN" altLang="en-US" dirty="0"/>
              <a:t>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stdio.h</a:t>
            </a:r>
            <a:r>
              <a:rPr lang="en-US" altLang="zh-CN" sz="2000" dirty="0" smtClean="0">
                <a:solidFill>
                  <a:srgbClr val="080808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2000" dirty="0" smtClean="0">
                <a:solidFill>
                  <a:srgbClr val="080808"/>
                </a:solidFill>
              </a:rPr>
              <a:t>  main()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1800" dirty="0">
                <a:solidFill>
                  <a:srgbClr val="080808"/>
                </a:solidFill>
              </a:rPr>
              <a:t>   int  n=1;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 smtClean="0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(“n</a:t>
            </a:r>
            <a:r>
              <a:rPr lang="en-US" altLang="zh-CN" sz="1800" dirty="0">
                <a:solidFill>
                  <a:srgbClr val="080808"/>
                </a:solidFill>
              </a:rPr>
              <a:t>=%d, %08X\n”,</a:t>
            </a:r>
            <a:r>
              <a:rPr lang="en-US" altLang="zh-CN" sz="1800" dirty="0" err="1">
                <a:solidFill>
                  <a:srgbClr val="080808"/>
                </a:solidFill>
              </a:rPr>
              <a:t>n,n</a:t>
            </a:r>
            <a:r>
              <a:rPr lang="en-US" altLang="zh-CN" sz="1800" dirty="0">
                <a:solidFill>
                  <a:srgbClr val="080808"/>
                </a:solidFill>
              </a:rPr>
              <a:t>);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</a:t>
            </a:r>
            <a:r>
              <a:rPr lang="zh-CN" altLang="en-US" sz="1800" dirty="0">
                <a:solidFill>
                  <a:srgbClr val="080808"/>
                </a:solidFill>
              </a:rPr>
              <a:t>，</a:t>
            </a:r>
            <a:r>
              <a:rPr lang="en-US" altLang="zh-CN" sz="1800" b="1" dirty="0">
                <a:solidFill>
                  <a:srgbClr val="C00000"/>
                </a:solidFill>
              </a:rPr>
              <a:t>00000001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u="sng" dirty="0">
                <a:solidFill>
                  <a:srgbClr val="7030A0"/>
                </a:solidFill>
              </a:rPr>
              <a:t>//</a:t>
            </a:r>
            <a:r>
              <a:rPr lang="zh-CN" altLang="en-US" sz="1800" b="1" u="sng" dirty="0">
                <a:solidFill>
                  <a:srgbClr val="7030A0"/>
                </a:solidFill>
              </a:rPr>
              <a:t>对于</a:t>
            </a:r>
            <a:r>
              <a:rPr lang="en-US" altLang="zh-CN" sz="1800" b="1" u="sng" dirty="0">
                <a:solidFill>
                  <a:srgbClr val="7030A0"/>
                </a:solidFill>
              </a:rPr>
              <a:t>%o</a:t>
            </a:r>
            <a:r>
              <a:rPr lang="zh-CN" altLang="en-US" sz="1800" b="1" u="sng" dirty="0">
                <a:solidFill>
                  <a:srgbClr val="7030A0"/>
                </a:solidFill>
              </a:rPr>
              <a:t>与</a:t>
            </a:r>
            <a:r>
              <a:rPr lang="en-US" altLang="zh-CN" sz="1800" b="1" u="sng" dirty="0">
                <a:solidFill>
                  <a:srgbClr val="7030A0"/>
                </a:solidFill>
              </a:rPr>
              <a:t>%X</a:t>
            </a:r>
            <a:r>
              <a:rPr lang="zh-CN" altLang="en-US" sz="1800" b="1" u="sng" dirty="0">
                <a:solidFill>
                  <a:srgbClr val="7030A0"/>
                </a:solidFill>
              </a:rPr>
              <a:t>，</a:t>
            </a:r>
            <a:r>
              <a:rPr lang="zh-CN" altLang="en-US" sz="1800" b="1" u="sng" dirty="0">
                <a:solidFill>
                  <a:srgbClr val="0303DF"/>
                </a:solidFill>
              </a:rPr>
              <a:t>只能用于整数的输出</a:t>
            </a:r>
            <a:r>
              <a:rPr lang="zh-CN" altLang="en-US" sz="1800" b="1" u="sng" dirty="0">
                <a:solidFill>
                  <a:srgbClr val="7030A0"/>
                </a:solidFill>
              </a:rPr>
              <a:t>，不能用于浮点数的输出；</a:t>
            </a:r>
            <a:endParaRPr lang="en-US" altLang="zh-CN" sz="1800" b="1" u="sng" dirty="0">
              <a:solidFill>
                <a:srgbClr val="7030A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//</a:t>
            </a:r>
            <a:r>
              <a:rPr lang="zh-CN" altLang="en-US" sz="1800" b="1" dirty="0">
                <a:solidFill>
                  <a:srgbClr val="C00000"/>
                </a:solidFill>
              </a:rPr>
              <a:t>如果要输出浮点数的机内存储形式，需要让系统将</a:t>
            </a:r>
            <a:r>
              <a:rPr lang="zh-CN" altLang="en-US" sz="1800" b="1" dirty="0">
                <a:solidFill>
                  <a:srgbClr val="0303DF"/>
                </a:solidFill>
              </a:rPr>
              <a:t>浮点数的机器数</a:t>
            </a:r>
            <a:r>
              <a:rPr lang="zh-CN" altLang="en-US" sz="1800" b="1" dirty="0">
                <a:solidFill>
                  <a:srgbClr val="C00000"/>
                </a:solidFill>
              </a:rPr>
              <a:t>按</a:t>
            </a:r>
            <a:r>
              <a:rPr lang="zh-CN" altLang="en-US" sz="1800" b="1" dirty="0">
                <a:solidFill>
                  <a:srgbClr val="0303DF"/>
                </a:solidFill>
              </a:rPr>
              <a:t>整数的机器数</a:t>
            </a:r>
            <a:r>
              <a:rPr lang="zh-CN" altLang="en-US" sz="1800" b="1" dirty="0">
                <a:solidFill>
                  <a:srgbClr val="C00000"/>
                </a:solidFill>
              </a:rPr>
              <a:t>解释；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float f = 1.0;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(“f=%f, %e\n”,</a:t>
            </a:r>
            <a:r>
              <a:rPr lang="en-US" altLang="zh-CN" sz="1800" dirty="0" err="1">
                <a:solidFill>
                  <a:srgbClr val="080808"/>
                </a:solidFill>
              </a:rPr>
              <a:t>f,f</a:t>
            </a:r>
            <a:r>
              <a:rPr lang="en-US" altLang="zh-CN" sz="1800" dirty="0">
                <a:solidFill>
                  <a:srgbClr val="080808"/>
                </a:solidFill>
              </a:rPr>
              <a:t>);       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1.000000, 1.000000e+000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800" dirty="0">
                <a:solidFill>
                  <a:srgbClr val="0000CC"/>
                </a:solidFill>
              </a:rPr>
              <a:t>思考：为什么输出小数点后</a:t>
            </a:r>
            <a:r>
              <a:rPr lang="en-US" altLang="zh-CN" sz="1800" dirty="0">
                <a:solidFill>
                  <a:srgbClr val="0000CC"/>
                </a:solidFill>
              </a:rPr>
              <a:t>6</a:t>
            </a:r>
            <a:r>
              <a:rPr lang="zh-CN" altLang="en-US" sz="1800" dirty="0">
                <a:solidFill>
                  <a:srgbClr val="0000CC"/>
                </a:solidFill>
              </a:rPr>
              <a:t>个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>
                <a:solidFill>
                  <a:srgbClr val="080808"/>
                </a:solidFill>
              </a:rPr>
              <a:t>unsigned *pf=(</a:t>
            </a:r>
            <a:r>
              <a:rPr lang="en-US" altLang="zh-CN" sz="1800" b="1" dirty="0">
                <a:solidFill>
                  <a:srgbClr val="FF0000"/>
                </a:solidFill>
              </a:rPr>
              <a:t>unsigned *)&amp;</a:t>
            </a:r>
            <a:r>
              <a:rPr lang="en-US" altLang="zh-CN" sz="1800" b="1" dirty="0">
                <a:solidFill>
                  <a:srgbClr val="080808"/>
                </a:solidFill>
              </a:rPr>
              <a:t>f;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按无符号整数理解一个浮点数的存储形式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800" b="1" dirty="0">
                <a:solidFill>
                  <a:srgbClr val="080808"/>
                </a:solidFill>
              </a:rPr>
              <a:t>(“1.0=%X\n”,*pf);         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b="1" dirty="0">
                <a:solidFill>
                  <a:srgbClr val="C00000"/>
                </a:solidFill>
              </a:rPr>
              <a:t>3F800000</a:t>
            </a:r>
            <a:r>
              <a:rPr lang="en-US" altLang="zh-CN" sz="1800" dirty="0">
                <a:solidFill>
                  <a:srgbClr val="080808"/>
                </a:solidFill>
              </a:rPr>
              <a:t> </a:t>
            </a:r>
            <a:r>
              <a:rPr lang="zh-CN" altLang="en-US" sz="1800" dirty="0">
                <a:solidFill>
                  <a:srgbClr val="080808"/>
                </a:solidFill>
              </a:rPr>
              <a:t>（真值：</a:t>
            </a:r>
            <a:r>
              <a:rPr lang="en-US" altLang="zh-CN" sz="1800" dirty="0">
                <a:solidFill>
                  <a:srgbClr val="080808"/>
                </a:solidFill>
              </a:rPr>
              <a:t>+1.0*2</a:t>
            </a:r>
            <a:r>
              <a:rPr lang="en-US" altLang="zh-CN" sz="1800" baseline="30000" dirty="0">
                <a:solidFill>
                  <a:srgbClr val="080808"/>
                </a:solidFill>
              </a:rPr>
              <a:t>0</a:t>
            </a:r>
            <a:r>
              <a:rPr lang="zh-CN" altLang="en-US" sz="1800" dirty="0">
                <a:solidFill>
                  <a:srgbClr val="080808"/>
                </a:solidFill>
              </a:rPr>
              <a:t>）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8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smtClean="0">
                <a:solidFill>
                  <a:srgbClr val="080808"/>
                </a:solidFill>
              </a:rPr>
              <a:t>return 0</a:t>
            </a:r>
            <a:r>
              <a:rPr lang="en-US" altLang="zh-CN" sz="1800" dirty="0">
                <a:solidFill>
                  <a:srgbClr val="080808"/>
                </a:solidFill>
              </a:rPr>
              <a:t>;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 smtClean="0">
                <a:solidFill>
                  <a:srgbClr val="080808"/>
                </a:solidFill>
              </a:rPr>
              <a:t>}</a:t>
            </a:r>
            <a:endParaRPr lang="zh-CN" altLang="en-US" sz="20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760903" y="2622680"/>
            <a:ext cx="7539644" cy="2480973"/>
          </a:xfrm>
          <a:prstGeom prst="wedgeRoundRectCallout">
            <a:avLst>
              <a:gd name="adj1" fmla="val -20670"/>
              <a:gd name="adj2" fmla="val 5036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+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0x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3F800000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0x3F800000=0011 1111 1000 0000 0000 0000 0000 0000</a:t>
            </a:r>
            <a:r>
              <a:rPr lang="en-US" altLang="zh-CN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按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IEEE 754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标准解析：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其中，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符号位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阶码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=127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，真值：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127-127=0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尾数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原码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000 0000 0000 0000 0000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lvl="1"/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恢复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隐含的</a:t>
            </a: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位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，尾数的真值即为：</a:t>
            </a:r>
            <a:r>
              <a:rPr lang="en-US" altLang="zh-CN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1.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综上，该浮点数对应的真值即为：</a:t>
            </a:r>
            <a:r>
              <a:rPr lang="en-US" altLang="zh-CN" sz="1600" dirty="0">
                <a:solidFill>
                  <a:srgbClr val="080808"/>
                </a:solidFill>
              </a:rPr>
              <a:t> +1.0*2</a:t>
            </a:r>
            <a:r>
              <a:rPr lang="en-US" altLang="zh-CN" sz="1600" baseline="30000" dirty="0">
                <a:solidFill>
                  <a:srgbClr val="080808"/>
                </a:solidFill>
              </a:rPr>
              <a:t>0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比较</a:t>
            </a:r>
            <a:r>
              <a:rPr lang="en-US" altLang="zh-CN" dirty="0"/>
              <a:t>-1</a:t>
            </a:r>
            <a:r>
              <a:rPr lang="zh-CN" altLang="en-US" dirty="0"/>
              <a:t>与</a:t>
            </a:r>
            <a:r>
              <a:rPr lang="en-US" altLang="zh-CN" dirty="0"/>
              <a:t>-1.0</a:t>
            </a:r>
            <a:r>
              <a:rPr lang="zh-CN" altLang="en-US" dirty="0"/>
              <a:t>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int  n= -1;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(“n=%d, %08X\n”,</a:t>
            </a:r>
            <a:r>
              <a:rPr lang="en-US" altLang="zh-CN" sz="1800" dirty="0" err="1">
                <a:solidFill>
                  <a:srgbClr val="080808"/>
                </a:solidFill>
              </a:rPr>
              <a:t>n,n</a:t>
            </a:r>
            <a:r>
              <a:rPr lang="en-US" altLang="zh-CN" sz="1800" dirty="0">
                <a:solidFill>
                  <a:srgbClr val="080808"/>
                </a:solidFill>
              </a:rPr>
              <a:t>);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</a:t>
            </a:r>
            <a:r>
              <a:rPr lang="zh-CN" altLang="en-US" sz="1800" dirty="0">
                <a:solidFill>
                  <a:srgbClr val="080808"/>
                </a:solidFill>
              </a:rPr>
              <a:t>，</a:t>
            </a:r>
            <a:r>
              <a:rPr lang="en-US" altLang="zh-CN" sz="1800" b="1" dirty="0">
                <a:solidFill>
                  <a:srgbClr val="C00000"/>
                </a:solidFill>
              </a:rPr>
              <a:t>FFFFFFFF</a:t>
            </a:r>
          </a:p>
          <a:p>
            <a:pPr>
              <a:spcBef>
                <a:spcPts val="1200"/>
              </a:spcBef>
              <a:buNone/>
            </a:pP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f = -1.0;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(“f=%f, %e\n”,</a:t>
            </a:r>
            <a:r>
              <a:rPr lang="en-US" altLang="zh-CN" sz="1800" dirty="0" err="1">
                <a:solidFill>
                  <a:srgbClr val="080808"/>
                </a:solidFill>
              </a:rPr>
              <a:t>f,f</a:t>
            </a:r>
            <a:r>
              <a:rPr lang="en-US" altLang="zh-CN" sz="1800" dirty="0">
                <a:solidFill>
                  <a:srgbClr val="080808"/>
                </a:solidFill>
              </a:rPr>
              <a:t>);        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-1.000000, -1.000000e+000</a:t>
            </a:r>
          </a:p>
          <a:p>
            <a:pPr>
              <a:spcBef>
                <a:spcPts val="1200"/>
              </a:spcBef>
              <a:buNone/>
            </a:pP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80808"/>
                </a:solidFill>
              </a:rPr>
              <a:t>   unsigned *pf=(unsigned *)&amp;f;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800" b="1" dirty="0">
                <a:solidFill>
                  <a:srgbClr val="080808"/>
                </a:solidFill>
              </a:rPr>
              <a:t>(“-1.0=%X\n”,*pf);   </a:t>
            </a:r>
            <a:r>
              <a:rPr lang="en-US" altLang="zh-CN" sz="1800" dirty="0">
                <a:solidFill>
                  <a:srgbClr val="080808"/>
                </a:solidFill>
              </a:rPr>
              <a:t>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b="1" dirty="0">
                <a:solidFill>
                  <a:srgbClr val="C00000"/>
                </a:solidFill>
              </a:rPr>
              <a:t>BF800000</a:t>
            </a:r>
            <a:r>
              <a:rPr lang="en-US" altLang="zh-CN" sz="1800" dirty="0">
                <a:solidFill>
                  <a:srgbClr val="080808"/>
                </a:solidFill>
              </a:rPr>
              <a:t> </a:t>
            </a:r>
            <a:r>
              <a:rPr lang="zh-CN" altLang="en-US" sz="1800" dirty="0">
                <a:solidFill>
                  <a:srgbClr val="080808"/>
                </a:solidFill>
              </a:rPr>
              <a:t>（真值：</a:t>
            </a:r>
            <a:r>
              <a:rPr lang="en-US" altLang="zh-CN" sz="1800" dirty="0">
                <a:solidFill>
                  <a:srgbClr val="080808"/>
                </a:solidFill>
              </a:rPr>
              <a:t> - 1.0*2</a:t>
            </a:r>
            <a:r>
              <a:rPr lang="en-US" altLang="zh-CN" sz="1800" baseline="30000" dirty="0">
                <a:solidFill>
                  <a:srgbClr val="080808"/>
                </a:solidFill>
              </a:rPr>
              <a:t>0 </a:t>
            </a:r>
            <a:r>
              <a:rPr lang="zh-CN" altLang="en-US" sz="1800" dirty="0">
                <a:solidFill>
                  <a:srgbClr val="080808"/>
                </a:solidFill>
              </a:rPr>
              <a:t>）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</a:t>
            </a:r>
            <a:r>
              <a:rPr lang="en-US" altLang="zh-CN" sz="1800" dirty="0" err="1">
                <a:solidFill>
                  <a:srgbClr val="080808"/>
                </a:solidFill>
              </a:rPr>
              <a:t>rerurn</a:t>
            </a:r>
            <a:r>
              <a:rPr lang="en-US" altLang="zh-CN" sz="1800" dirty="0">
                <a:solidFill>
                  <a:srgbClr val="080808"/>
                </a:solidFill>
              </a:rPr>
              <a:t> 0</a:t>
            </a:r>
            <a:r>
              <a:rPr lang="zh-CN" altLang="en-US" sz="1800" dirty="0">
                <a:solidFill>
                  <a:srgbClr val="080808"/>
                </a:solidFill>
              </a:rPr>
              <a:t>；                                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85775" y="2212327"/>
            <a:ext cx="7539644" cy="2480973"/>
          </a:xfrm>
          <a:prstGeom prst="wedgeRoundRectCallout">
            <a:avLst>
              <a:gd name="adj1" fmla="val -20670"/>
              <a:gd name="adj2" fmla="val 5036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0x</a:t>
            </a:r>
            <a:r>
              <a:rPr lang="en-US" altLang="zh-CN" sz="1600" b="1" dirty="0">
                <a:solidFill>
                  <a:srgbClr val="C00000"/>
                </a:solidFill>
              </a:rPr>
              <a:t>BF80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0xBF800000=1011 1111 1000 0000 0000 0000 0000 0000</a:t>
            </a:r>
            <a:r>
              <a:rPr lang="en-US" altLang="zh-CN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按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IEEE 754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标准解析：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其中，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符号位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>
                <a:solidFill>
                  <a:srgbClr val="C00000"/>
                </a:solidFill>
                <a:ea typeface="宋体" panose="02010600030101010101" pitchFamily="2" charset="-122"/>
              </a:rPr>
              <a:t>1</a:t>
            </a:r>
            <a:endParaRPr lang="en-US" altLang="zh-CN" sz="140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阶码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=127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，真值：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127-127=0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尾数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原码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000 0000 0000 0000 0000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lvl="1"/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恢复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隐含的</a:t>
            </a: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位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，尾数的真值即为：</a:t>
            </a:r>
            <a:r>
              <a:rPr lang="en-US" altLang="zh-CN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1.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综上，该浮点数对应的真值即为：</a:t>
            </a:r>
            <a:r>
              <a:rPr lang="en-US" altLang="zh-CN" sz="1600">
                <a:solidFill>
                  <a:srgbClr val="080808"/>
                </a:solidFill>
              </a:rPr>
              <a:t> </a:t>
            </a:r>
            <a:r>
              <a:rPr lang="en-US" altLang="zh-CN" sz="1600" smtClean="0">
                <a:solidFill>
                  <a:srgbClr val="080808"/>
                </a:solidFill>
              </a:rPr>
              <a:t>-1.0*2</a:t>
            </a:r>
            <a:r>
              <a:rPr lang="en-US" altLang="zh-CN" sz="1600" baseline="30000" smtClean="0">
                <a:solidFill>
                  <a:srgbClr val="080808"/>
                </a:solidFill>
              </a:rPr>
              <a:t>0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查看</a:t>
            </a:r>
            <a:r>
              <a:rPr lang="zh-CN" altLang="en-US" dirty="0"/>
              <a:t>浮点数的机内表示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#</a:t>
            </a:r>
            <a:r>
              <a:rPr lang="en-US" altLang="zh-CN" sz="1600" dirty="0">
                <a:solidFill>
                  <a:srgbClr val="080808"/>
                </a:solidFill>
              </a:rPr>
              <a:t>include &lt;</a:t>
            </a:r>
            <a:r>
              <a:rPr lang="en-US" altLang="zh-CN" sz="1600" dirty="0" err="1">
                <a:solidFill>
                  <a:srgbClr val="080808"/>
                </a:solidFill>
              </a:rPr>
              <a:t>stdio.h</a:t>
            </a:r>
            <a:r>
              <a:rPr lang="en-US" altLang="zh-CN" sz="1600" dirty="0">
                <a:solidFill>
                  <a:srgbClr val="080808"/>
                </a:solidFill>
              </a:rPr>
              <a:t>&gt;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main</a:t>
            </a:r>
            <a:r>
              <a:rPr lang="zh-CN" altLang="en-US" sz="1600" dirty="0">
                <a:solidFill>
                  <a:srgbClr val="080808"/>
                </a:solidFill>
              </a:rPr>
              <a:t>（）</a:t>
            </a:r>
            <a:br>
              <a:rPr lang="zh-CN" altLang="en-US" sz="1600" dirty="0">
                <a:solidFill>
                  <a:srgbClr val="080808"/>
                </a:solidFill>
              </a:rPr>
            </a:b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>
                <a:solidFill>
                  <a:srgbClr val="080808"/>
                </a:solidFill>
              </a:rPr>
              <a:t>   float f = -3.40282e38;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近似最小负数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(“f=%f, %e\</a:t>
            </a:r>
            <a:r>
              <a:rPr lang="en-US" altLang="zh-CN" sz="1600" dirty="0" err="1">
                <a:solidFill>
                  <a:srgbClr val="080808"/>
                </a:solidFill>
              </a:rPr>
              <a:t>n”,f</a:t>
            </a:r>
            <a:r>
              <a:rPr lang="en-US" altLang="zh-CN" sz="1600" dirty="0">
                <a:solidFill>
                  <a:srgbClr val="080808"/>
                </a:solidFill>
              </a:rPr>
              <a:t>);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(</a:t>
            </a:r>
            <a:r>
              <a:rPr lang="zh-CN" altLang="en-US" sz="1600" dirty="0">
                <a:solidFill>
                  <a:srgbClr val="080808"/>
                </a:solidFill>
              </a:rPr>
              <a:t>很长</a:t>
            </a:r>
            <a:r>
              <a:rPr lang="en-US" altLang="zh-CN" sz="1600" dirty="0">
                <a:solidFill>
                  <a:srgbClr val="080808"/>
                </a:solidFill>
              </a:rPr>
              <a:t>), -3.402820e+038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>
                <a:solidFill>
                  <a:srgbClr val="7030A0"/>
                </a:solidFill>
              </a:rPr>
              <a:t>unsigned *</a:t>
            </a:r>
            <a:r>
              <a:rPr lang="en-US" altLang="zh-CN" sz="1600" dirty="0">
                <a:solidFill>
                  <a:srgbClr val="080808"/>
                </a:solidFill>
              </a:rPr>
              <a:t>pf=</a:t>
            </a:r>
            <a:r>
              <a:rPr lang="en-US" altLang="zh-CN" sz="1600" dirty="0">
                <a:solidFill>
                  <a:srgbClr val="7030A0"/>
                </a:solidFill>
              </a:rPr>
              <a:t>(unsigned *)</a:t>
            </a:r>
            <a:r>
              <a:rPr lang="en-US" altLang="zh-CN" sz="1600" dirty="0">
                <a:solidFill>
                  <a:srgbClr val="080808"/>
                </a:solidFill>
              </a:rPr>
              <a:t>&amp;f;   </a:t>
            </a:r>
            <a:r>
              <a:rPr lang="en-US" altLang="zh-CN" sz="1600" dirty="0" smtClean="0">
                <a:solidFill>
                  <a:srgbClr val="080808"/>
                </a:solidFill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</a:rPr>
              <a:t>将浮点数的机内表示理解为无符号数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(“1.0=%x\n”,*pf);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0xff7fffee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f = 1.17549e-38;      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近似最小正数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(“f=%f\</a:t>
            </a:r>
            <a:r>
              <a:rPr lang="en-US" altLang="zh-CN" sz="1600" dirty="0" err="1">
                <a:solidFill>
                  <a:srgbClr val="080808"/>
                </a:solidFill>
              </a:rPr>
              <a:t>n”,f</a:t>
            </a:r>
            <a:r>
              <a:rPr lang="en-US" altLang="zh-CN" sz="1600" dirty="0">
                <a:solidFill>
                  <a:srgbClr val="080808"/>
                </a:solidFill>
              </a:rPr>
              <a:t>);   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0.000000, 1.75490e-038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pf=</a:t>
            </a:r>
            <a:r>
              <a:rPr lang="en-US" altLang="zh-CN" sz="1600" dirty="0">
                <a:solidFill>
                  <a:srgbClr val="7030A0"/>
                </a:solidFill>
              </a:rPr>
              <a:t>(unsigned *)</a:t>
            </a:r>
            <a:r>
              <a:rPr lang="en-US" altLang="zh-CN" sz="1600" dirty="0">
                <a:solidFill>
                  <a:srgbClr val="080808"/>
                </a:solidFill>
              </a:rPr>
              <a:t>&amp;f;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//</a:t>
            </a:r>
            <a:r>
              <a:rPr lang="zh-CN" altLang="en-US" sz="1600" dirty="0">
                <a:solidFill>
                  <a:srgbClr val="7030A0"/>
                </a:solidFill>
              </a:rPr>
              <a:t>将浮点数的机内表示理解为无符号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>
                <a:solidFill>
                  <a:srgbClr val="080808"/>
                </a:solidFill>
              </a:rPr>
              <a:t>(“-1.0=%x\n”,*pf);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0x7fffe1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600" dirty="0" smtClean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rerurn</a:t>
            </a:r>
            <a:r>
              <a:rPr lang="en-US" altLang="zh-CN" sz="1600" dirty="0" smtClean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0</a:t>
            </a:r>
            <a:r>
              <a:rPr lang="zh-CN" altLang="en-US" sz="1600" dirty="0" smtClean="0">
                <a:solidFill>
                  <a:srgbClr val="080808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35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3785-23A1-4DCB-990C-289D6825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输出</a:t>
            </a:r>
            <a:r>
              <a:rPr lang="zh-CN" altLang="en-US" dirty="0"/>
              <a:t>浮点数的机器数：</a:t>
            </a:r>
            <a:r>
              <a:rPr lang="en-US" altLang="zh-CN" dirty="0">
                <a:solidFill>
                  <a:srgbClr val="0303DF"/>
                </a:solidFill>
              </a:rPr>
              <a:t>p</a:t>
            </a:r>
            <a:r>
              <a:rPr lang="zh-CN" altLang="en-US" dirty="0">
                <a:solidFill>
                  <a:srgbClr val="0303DF"/>
                </a:solidFill>
              </a:rPr>
              <a:t>计数法 （</a:t>
            </a:r>
            <a:r>
              <a:rPr lang="en-US" altLang="zh-CN" dirty="0">
                <a:solidFill>
                  <a:srgbClr val="0303DF"/>
                </a:solidFill>
              </a:rPr>
              <a:t>%a</a:t>
            </a:r>
            <a:r>
              <a:rPr lang="zh-CN" altLang="en-US" dirty="0">
                <a:solidFill>
                  <a:srgbClr val="0303DF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格式</a:t>
                </a:r>
                <a:r>
                  <a:rPr lang="en-US" altLang="zh-CN" sz="1800" dirty="0"/>
                  <a:t>%f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%e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%g</a:t>
                </a:r>
                <a:r>
                  <a:rPr lang="zh-CN" altLang="en-US" sz="1800" dirty="0"/>
                  <a:t>是以我们常用的小数，或者科学计数法输出一个浮点数；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600" dirty="0"/>
                  <a:t>e</a:t>
                </a:r>
                <a:r>
                  <a:rPr lang="zh-CN" altLang="en-US" sz="1600" dirty="0"/>
                  <a:t>格式</a:t>
                </a:r>
                <a:r>
                  <a:rPr lang="en-US" altLang="zh-CN" sz="1600" dirty="0"/>
                  <a:t>g</a:t>
                </a:r>
                <a:r>
                  <a:rPr lang="zh-CN" altLang="en-US" sz="1600" dirty="0"/>
                  <a:t>格式色输出均采用十进制表示；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600" dirty="0"/>
                  <a:t>2.4e5</a:t>
                </a:r>
                <a:r>
                  <a:rPr lang="zh-CN" altLang="en-US" sz="1600" dirty="0"/>
                  <a:t>，表示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600" dirty="0"/>
                  <a:t>;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1800" dirty="0">
                    <a:solidFill>
                      <a:srgbClr val="0303DF"/>
                    </a:solidFill>
                  </a:rPr>
                  <a:t>p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计数法，即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格式，采用一种较为直观的形式输出浮点数的机器数；</a:t>
                </a:r>
                <a:endParaRPr lang="en-US" altLang="zh-CN" sz="1800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zh-CN" altLang="en-US" sz="1600" dirty="0" smtClean="0"/>
                  <a:t>其中</a:t>
                </a:r>
                <a:r>
                  <a:rPr lang="zh-CN" altLang="en-US" sz="1600" dirty="0"/>
                  <a:t>，尾数采用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进制表示，阶码采用</a:t>
                </a:r>
                <a:r>
                  <a:rPr lang="en-US" altLang="zh-CN" sz="1600" dirty="0"/>
                  <a:t>10</a:t>
                </a:r>
                <a:r>
                  <a:rPr lang="zh-CN" altLang="en-US" sz="1600" dirty="0"/>
                  <a:t>进制数，基数为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如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float x=-2e10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计数法即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%a</a:t>
                </a:r>
                <a:r>
                  <a:rPr lang="zh-CN" altLang="en-US" sz="1800" dirty="0"/>
                  <a:t>格式输出：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lvl="1" indent="0">
                  <a:buNone/>
                </a:pPr>
                <a:r>
                  <a:rPr lang="en-US" altLang="zh-CN" sz="1600" dirty="0"/>
                  <a:t>float x= 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-2e10</a:t>
                </a:r>
                <a:r>
                  <a:rPr lang="en-US" altLang="zh-CN" sz="1600" dirty="0"/>
                  <a:t>;</a:t>
                </a:r>
              </a:p>
              <a:p>
                <a:pPr lvl="1" indent="0">
                  <a:buNone/>
                </a:pPr>
                <a:r>
                  <a:rPr lang="en-US" altLang="zh-CN" sz="1600" dirty="0" err="1"/>
                  <a:t>printf</a:t>
                </a:r>
                <a:r>
                  <a:rPr lang="en-US" altLang="zh-CN" sz="1600" dirty="0"/>
                  <a:t>(“x=%a\</a:t>
                </a:r>
                <a:r>
                  <a:rPr lang="en-US" altLang="zh-CN" sz="1600" dirty="0" err="1"/>
                  <a:t>n”,x</a:t>
                </a:r>
                <a:r>
                  <a:rPr lang="en-US" altLang="zh-CN" sz="1600" dirty="0"/>
                  <a:t>);  //</a:t>
                </a:r>
                <a:r>
                  <a:rPr lang="zh-CN" altLang="en-US" sz="1600" dirty="0"/>
                  <a:t>输出：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 smtClean="0"/>
                  <a:t>含义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尾数部分是</a:t>
                </a:r>
                <a:r>
                  <a:rPr lang="en-US" altLang="zh-CN" sz="1600" dirty="0"/>
                  <a:t>-0x1.2a05f2</a:t>
                </a:r>
                <a:r>
                  <a:rPr lang="zh-CN" altLang="en-US" sz="1600" dirty="0"/>
                  <a:t>，采用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进制表示；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600" dirty="0"/>
                  <a:t>P</a:t>
                </a:r>
                <a:r>
                  <a:rPr lang="zh-CN" altLang="en-US" sz="1600" dirty="0"/>
                  <a:t>之后的</a:t>
                </a:r>
                <a:r>
                  <a:rPr lang="en-US" altLang="zh-CN" sz="1600" dirty="0"/>
                  <a:t>+34</a:t>
                </a:r>
                <a:r>
                  <a:rPr lang="zh-CN" altLang="en-US" sz="1600" dirty="0"/>
                  <a:t>是阶码，以</a:t>
                </a:r>
                <a:r>
                  <a:rPr lang="en-US" altLang="zh-CN" sz="1600" dirty="0"/>
                  <a:t>10</a:t>
                </a:r>
                <a:r>
                  <a:rPr lang="zh-CN" altLang="en-US" sz="1600" dirty="0"/>
                  <a:t>进制表示；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以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位基数；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即</a:t>
                </a:r>
                <a:r>
                  <a:rPr lang="en-US" altLang="zh-CN" sz="1600" dirty="0"/>
                  <a:t>p</a:t>
                </a:r>
                <a:r>
                  <a:rPr lang="zh-CN" altLang="en-US" sz="1600" dirty="0"/>
                  <a:t>计数法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600" dirty="0"/>
                  <a:t>对应的数值是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p>
                    </m:sSup>
                  </m:oMath>
                </a14:m>
                <a:r>
                  <a:rPr lang="zh-CN" altLang="en-US" sz="1600" dirty="0"/>
                  <a:t>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3785-23A1-4DCB-990C-289D6825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输出</a:t>
            </a:r>
            <a:r>
              <a:rPr lang="zh-CN" altLang="en-US" dirty="0"/>
              <a:t>浮点数的机器数：</a:t>
            </a:r>
            <a:r>
              <a:rPr lang="en-US" altLang="zh-CN" dirty="0"/>
              <a:t>p</a:t>
            </a:r>
            <a:r>
              <a:rPr lang="zh-CN" altLang="en-US" dirty="0"/>
              <a:t>计数法 （</a:t>
            </a:r>
            <a:r>
              <a:rPr lang="en-US" altLang="zh-CN" dirty="0"/>
              <a:t>%a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对比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600" dirty="0"/>
                  <a:t>float x=-2e10</a:t>
                </a:r>
                <a:r>
                  <a:rPr lang="zh-CN" altLang="en-US" sz="1600" dirty="0"/>
                  <a:t>，按照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进制输出其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IEEE 754</a:t>
                </a:r>
                <a:r>
                  <a:rPr lang="zh-CN" altLang="en-US" sz="1600" dirty="0"/>
                  <a:t>标准的机器数形式是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d09502f9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对应二进制：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101 0000 1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001 0101 0000 0010 1111 1001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按照</a:t>
                </a:r>
                <a:r>
                  <a:rPr lang="en-US" altLang="zh-CN" sz="1800" dirty="0"/>
                  <a:t>IEEE 754</a:t>
                </a:r>
                <a:r>
                  <a:rPr lang="zh-CN" altLang="en-US" sz="1800" dirty="0"/>
                  <a:t>标准，浮点数</a:t>
                </a:r>
                <a:r>
                  <a:rPr lang="en-US" altLang="zh-CN" sz="1800" dirty="0"/>
                  <a:t>float x=-2e10</a:t>
                </a:r>
                <a:r>
                  <a:rPr lang="zh-CN" altLang="en-US" sz="1800" dirty="0"/>
                  <a:t>在机器内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字节的内容的含义：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最高位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1600" dirty="0"/>
                  <a:t>是分浮点数的符号位；（该浮点数是负数）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其后的</a:t>
                </a:r>
                <a:r>
                  <a:rPr lang="en-US" altLang="zh-CN" sz="1600" dirty="0"/>
                  <a:t>8</a:t>
                </a:r>
                <a:r>
                  <a:rPr lang="zh-CN" altLang="en-US" sz="1600" dirty="0"/>
                  <a:t>位是移码表示的阶码：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600" dirty="0">
                                <a:solidFill>
                                  <a:srgbClr val="C00000"/>
                                </a:solidFill>
                              </a:rPr>
                              <m:t>101 0000 1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161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1600" dirty="0"/>
                  <a:t>；真值：</a:t>
                </a:r>
                <a:r>
                  <a:rPr lang="en-US" altLang="zh-CN" sz="1600" dirty="0"/>
                  <a:t>161-127=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34</a:t>
                </a:r>
              </a:p>
              <a:p>
                <a:pPr marL="971550" lvl="1"/>
                <a:r>
                  <a:rPr lang="zh-CN" altLang="en-US" sz="1600" dirty="0"/>
                  <a:t>其余的</a:t>
                </a:r>
                <a:r>
                  <a:rPr lang="en-US" altLang="zh-CN" sz="1600" dirty="0"/>
                  <a:t>001 0101 0000 0010 1111 1001</a:t>
                </a:r>
                <a:r>
                  <a:rPr lang="zh-CN" altLang="en-US" sz="1600" dirty="0"/>
                  <a:t>是尾数的小数部分，即</a:t>
                </a:r>
                <a:r>
                  <a:rPr lang="en-US" altLang="zh-CN" sz="1600" dirty="0"/>
                  <a:t>0x2a05f2</a:t>
                </a:r>
              </a:p>
              <a:p>
                <a:pPr marL="971550" lvl="1"/>
                <a:r>
                  <a:rPr lang="zh-CN" altLang="en-US" sz="1600" dirty="0"/>
                  <a:t>尾数的整数部分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隐含存储，因此尾数的机器数为：</a:t>
                </a:r>
                <a:r>
                  <a:rPr lang="en-US" altLang="zh-CN" sz="1600" dirty="0"/>
                  <a:t>0x1.2a05f2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综上所述，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float x=-2e10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对应的机器数可表示为</a:t>
                </a:r>
                <a:r>
                  <a:rPr lang="zh-CN" altLang="en-US" sz="1600" dirty="0"/>
                  <a:t>：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 -0x1.2a05f2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p>
                    </m:sSup>
                    <m:r>
                      <a:rPr lang="zh-CN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1800" dirty="0" smtClean="0"/>
                  <a:t>%e</a:t>
                </a:r>
                <a:r>
                  <a:rPr lang="zh-CN" altLang="en-US" sz="1800" dirty="0" smtClean="0"/>
                  <a:t>与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计数法比较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浮点数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float x=-</a:t>
                </a:r>
                <a:r>
                  <a:rPr lang="en-US" altLang="zh-CN" sz="1600" dirty="0" smtClean="0">
                    <a:solidFill>
                      <a:srgbClr val="0303DF"/>
                    </a:solidFill>
                  </a:rPr>
                  <a:t>2e10</a:t>
                </a:r>
                <a:r>
                  <a:rPr lang="zh-CN" altLang="en-US" sz="1600" dirty="0"/>
                  <a:t>采用</a:t>
                </a:r>
                <a:r>
                  <a:rPr lang="en-US" altLang="zh-CN" sz="1600" dirty="0" smtClean="0">
                    <a:solidFill>
                      <a:srgbClr val="0303DF"/>
                    </a:solidFill>
                  </a:rPr>
                  <a:t>%e</a:t>
                </a:r>
                <a:r>
                  <a:rPr lang="zh-CN" altLang="en-US" sz="1600" dirty="0" smtClean="0"/>
                  <a:t>输出</a:t>
                </a:r>
                <a:r>
                  <a:rPr lang="zh-CN" altLang="en-US" sz="1600" dirty="0" smtClean="0">
                    <a:solidFill>
                      <a:srgbClr val="0303DF"/>
                    </a:solidFill>
                  </a:rPr>
                  <a:t>，</a:t>
                </a:r>
                <a:r>
                  <a:rPr lang="zh-CN" altLang="en-US" sz="1600" dirty="0"/>
                  <a:t>结果</a:t>
                </a:r>
                <a:r>
                  <a:rPr lang="zh-CN" altLang="en-US" sz="1600" dirty="0" smtClean="0"/>
                  <a:t>为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-2.000000e+010</a:t>
                </a:r>
                <a:endParaRPr lang="en-US" altLang="zh-CN" sz="1600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zh-CN" altLang="en-US" sz="1600" dirty="0" smtClean="0"/>
                  <a:t>采用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%a</a:t>
                </a:r>
                <a:r>
                  <a:rPr lang="zh-CN" altLang="en-US" sz="1600" dirty="0"/>
                  <a:t>输出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，</a:t>
                </a:r>
                <a:r>
                  <a:rPr lang="zh-CN" altLang="en-US" sz="1600" dirty="0"/>
                  <a:t>对应的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p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计数法</a:t>
                </a:r>
                <a:r>
                  <a:rPr lang="zh-CN" altLang="en-US" sz="1600" dirty="0"/>
                  <a:t>即为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从中可以理解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计数法的含义，以及浮点数的机内表示。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sym typeface="Arial" panose="020B0604020202020204" pitchFamily="34" charset="0"/>
              </a:rPr>
              <a:t>课后练习</a:t>
            </a:r>
            <a:endParaRPr lang="zh-CN" altLang="en-US" dirty="0">
              <a:solidFill>
                <a:srgbClr val="7030A0"/>
              </a:solidFill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输入一个指数为</a:t>
                </a:r>
                <a:r>
                  <a:rPr lang="en-US" altLang="zh-CN" dirty="0"/>
                  <a:t>128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单精度</a:t>
                </a:r>
                <a:r>
                  <a:rPr lang="zh-CN" altLang="en-US" dirty="0"/>
                  <a:t>正浮点数数与负浮点数，利用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进制输出该浮点数的机器数，根据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标准，分析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机内格式；</a:t>
                </a:r>
                <a:endParaRPr lang="en-US" altLang="zh-CN" dirty="0"/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4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7030A0"/>
                </a:solidFill>
              </a:rPr>
              <a:t>字符型数据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用一对</a:t>
            </a:r>
            <a:r>
              <a:rPr lang="zh-CN" altLang="en-US" sz="2000" b="1" dirty="0">
                <a:solidFill>
                  <a:srgbClr val="0000CC"/>
                </a:solidFill>
              </a:rPr>
              <a:t>单引号</a:t>
            </a:r>
            <a:r>
              <a:rPr lang="zh-CN" altLang="en-US" sz="2000" dirty="0">
                <a:solidFill>
                  <a:srgbClr val="000000"/>
                </a:solidFill>
              </a:rPr>
              <a:t>括起来的</a:t>
            </a:r>
            <a:r>
              <a:rPr lang="zh-CN" altLang="en-US" sz="2000" b="1" dirty="0">
                <a:solidFill>
                  <a:srgbClr val="0000CC"/>
                </a:solidFill>
              </a:rPr>
              <a:t>单个字符</a:t>
            </a:r>
            <a:r>
              <a:rPr lang="zh-CN" altLang="en-US" sz="2000" dirty="0">
                <a:solidFill>
                  <a:srgbClr val="000000"/>
                </a:solidFill>
              </a:rPr>
              <a:t>，称为</a:t>
            </a:r>
            <a:r>
              <a:rPr lang="zh-CN" altLang="en-US" sz="2000" b="1" dirty="0">
                <a:solidFill>
                  <a:srgbClr val="0000CC"/>
                </a:solidFill>
              </a:rPr>
              <a:t>字符常量，</a:t>
            </a:r>
            <a:r>
              <a:rPr lang="zh-CN" altLang="en-US" sz="2000" dirty="0">
                <a:solidFill>
                  <a:srgbClr val="000000"/>
                </a:solidFill>
              </a:rPr>
              <a:t>如 </a:t>
            </a:r>
            <a:r>
              <a:rPr lang="en-US" altLang="zh-CN" sz="2000" dirty="0">
                <a:solidFill>
                  <a:srgbClr val="000000"/>
                </a:solidFill>
              </a:rPr>
              <a:t>'6', 'M'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字符变量</a:t>
            </a:r>
            <a:r>
              <a:rPr lang="zh-CN" altLang="en-US" sz="2000" dirty="0"/>
              <a:t>的类型关键字为</a:t>
            </a:r>
            <a:r>
              <a:rPr lang="en-US" altLang="zh-CN" sz="2000" dirty="0">
                <a:solidFill>
                  <a:srgbClr val="FF0000"/>
                </a:solidFill>
              </a:rPr>
              <a:t>char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0000CC"/>
                </a:solidFill>
              </a:rPr>
              <a:t>占用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</a:rPr>
              <a:t>字节内存单元</a:t>
            </a:r>
            <a:r>
              <a:rPr lang="zh-CN" altLang="en-US" sz="2000" dirty="0"/>
              <a:t>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Ｃ语言还允许使用一种特殊形式的字符常量，就是以</a:t>
            </a:r>
            <a:r>
              <a:rPr lang="zh-CN" altLang="en-US" sz="2000" dirty="0">
                <a:solidFill>
                  <a:srgbClr val="7030A0"/>
                </a:solidFill>
              </a:rPr>
              <a:t>反斜杠“</a:t>
            </a:r>
            <a:r>
              <a:rPr lang="en-US" altLang="zh-CN" sz="2000" dirty="0">
                <a:solidFill>
                  <a:srgbClr val="7030A0"/>
                </a:solidFill>
              </a:rPr>
              <a:t>\ ”</a:t>
            </a:r>
            <a:r>
              <a:rPr lang="zh-CN" altLang="en-US" sz="2000" dirty="0"/>
              <a:t>开头的</a:t>
            </a:r>
            <a:r>
              <a:rPr lang="zh-CN" altLang="en-US" sz="2000" b="1" u="sng" dirty="0">
                <a:solidFill>
                  <a:srgbClr val="FF0000"/>
                </a:solidFill>
              </a:rPr>
              <a:t>转义字符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7030A0"/>
                </a:solidFill>
              </a:rPr>
              <a:t>字符变量用来存储字符常量。</a:t>
            </a:r>
            <a:endParaRPr lang="en-US" altLang="zh-CN" sz="2000" b="1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u="sng" dirty="0">
                <a:solidFill>
                  <a:srgbClr val="0303DF"/>
                </a:solidFill>
              </a:rPr>
              <a:t>字符可以是字符集</a:t>
            </a:r>
            <a:r>
              <a:rPr lang="zh-CN" altLang="en-US" sz="2000" u="sng" dirty="0" smtClean="0">
                <a:solidFill>
                  <a:srgbClr val="0303DF"/>
                </a:solidFill>
              </a:rPr>
              <a:t>中的</a:t>
            </a:r>
            <a:r>
              <a:rPr lang="zh-CN" altLang="en-US" sz="2000" u="sng" dirty="0">
                <a:solidFill>
                  <a:srgbClr val="0303DF"/>
                </a:solidFill>
              </a:rPr>
              <a:t>任意字符。</a:t>
            </a:r>
            <a:endParaRPr lang="en-US" altLang="zh-CN" sz="2000" u="sng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3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程序的基本结构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5298956"/>
            <a:ext cx="8089900" cy="621001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124113"/>
              </p:ext>
            </p:extLst>
          </p:nvPr>
        </p:nvGraphicFramePr>
        <p:xfrm>
          <a:off x="645166" y="1143100"/>
          <a:ext cx="6096000" cy="3841606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76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程序说明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30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预编译命令（编译预处理）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6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main( )   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主函数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函数体开始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声明部分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声明执行部分使用的变量、函数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    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等对象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执行部分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完成题目所要求的任务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函数体结束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1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953628" y="1045447"/>
            <a:ext cx="1981200" cy="504031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7030A0"/>
                </a:solidFill>
              </a:rPr>
              <a:t>ASCII</a:t>
            </a:r>
            <a:r>
              <a:rPr lang="zh-CN" altLang="en-US" sz="1600" dirty="0">
                <a:solidFill>
                  <a:srgbClr val="7030A0"/>
                </a:solidFill>
              </a:rPr>
              <a:t>码</a:t>
            </a:r>
            <a:r>
              <a:rPr lang="zh-CN" altLang="en-US" sz="1600" dirty="0">
                <a:solidFill>
                  <a:srgbClr val="006600"/>
                </a:solidFill>
              </a:rPr>
              <a:t>（</a:t>
            </a:r>
            <a:r>
              <a:rPr lang="en-US" altLang="zh-CN" sz="1600" dirty="0">
                <a:solidFill>
                  <a:srgbClr val="006600"/>
                </a:solidFill>
              </a:rPr>
              <a:t>American national Standard Code for Information Interchange</a:t>
            </a:r>
            <a:r>
              <a:rPr lang="zh-CN" altLang="en-US" sz="1600" dirty="0">
                <a:solidFill>
                  <a:srgbClr val="006600"/>
                </a:solidFill>
              </a:rPr>
              <a:t>，美国信息交换标准码）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在</a:t>
            </a:r>
            <a:r>
              <a:rPr lang="en-US" altLang="zh-CN" sz="1600" dirty="0">
                <a:solidFill>
                  <a:srgbClr val="006600"/>
                </a:solidFill>
              </a:rPr>
              <a:t>ASCII</a:t>
            </a:r>
            <a:r>
              <a:rPr lang="zh-CN" altLang="en-US" sz="1600" dirty="0">
                <a:solidFill>
                  <a:srgbClr val="006600"/>
                </a:solidFill>
              </a:rPr>
              <a:t>中，用</a:t>
            </a:r>
            <a:r>
              <a:rPr lang="en-US" altLang="zh-CN" sz="1600" dirty="0">
                <a:solidFill>
                  <a:srgbClr val="006600"/>
                </a:solidFill>
              </a:rPr>
              <a:t>7 </a:t>
            </a:r>
            <a:r>
              <a:rPr lang="zh-CN" altLang="en-US" sz="1600" dirty="0">
                <a:solidFill>
                  <a:srgbClr val="006600"/>
                </a:solidFill>
              </a:rPr>
              <a:t>个二进制位表示</a:t>
            </a:r>
            <a:r>
              <a:rPr lang="en-US" altLang="zh-CN" sz="1600" dirty="0">
                <a:solidFill>
                  <a:srgbClr val="006600"/>
                </a:solidFill>
              </a:rPr>
              <a:t>1</a:t>
            </a:r>
            <a:r>
              <a:rPr lang="zh-CN" altLang="en-US" sz="1600" dirty="0">
                <a:solidFill>
                  <a:srgbClr val="006600"/>
                </a:solidFill>
              </a:rPr>
              <a:t>个字符，共可编码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个字符，</a:t>
            </a:r>
            <a:r>
              <a:rPr lang="zh-CN" altLang="en-US" sz="1600" dirty="0">
                <a:solidFill>
                  <a:srgbClr val="0303DF"/>
                </a:solidFill>
              </a:rPr>
              <a:t>其中</a:t>
            </a:r>
            <a:r>
              <a:rPr lang="en-US" altLang="zh-CN" sz="1600" dirty="0">
                <a:solidFill>
                  <a:srgbClr val="0303DF"/>
                </a:solidFill>
              </a:rPr>
              <a:t>95</a:t>
            </a:r>
            <a:r>
              <a:rPr lang="zh-CN" altLang="en-US" sz="1600" dirty="0">
                <a:solidFill>
                  <a:srgbClr val="0303DF"/>
                </a:solidFill>
              </a:rPr>
              <a:t>个可打印或显示的字符 （包括空格）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" y="982471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7073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字符型变量与字符型数据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字符型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//ASCII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表中的字符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 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变量名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/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占用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字节，即系统为其分配一个字节的存储空间</a:t>
            </a:r>
            <a:endParaRPr lang="en-US" altLang="zh-CN" sz="16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c=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//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利用单引号括起来的一个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</a:t>
            </a:r>
            <a:endParaRPr lang="en-US" altLang="zh-CN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c=0x41;   //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c=‘A’;</a:t>
            </a:r>
            <a:endParaRPr lang="en-US" altLang="zh-CN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‘0’  ; c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的值即为字符对应的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’0’=0x30;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c=‘\n’;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//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转义符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视为一个字符，其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码为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d=‘\0’; d=0; d=NULL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三条语句等价，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(“\a”);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打开机器喇叭，测试运行结果；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”);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制表符，相当于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c=“a”;   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c=“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    char c=‘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’;     // 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错误</a:t>
            </a:r>
            <a:endParaRPr lang="en-US" altLang="zh-CN" sz="18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6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这三个变量的赋值都是字符串，不是字符</a:t>
            </a:r>
            <a:r>
              <a:rPr lang="en-US" altLang="zh-CN" sz="16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01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字符数据的</a:t>
            </a:r>
            <a:r>
              <a:rPr lang="zh-CN" altLang="en-US" dirty="0">
                <a:solidFill>
                  <a:srgbClr val="7030A0"/>
                </a:solidFill>
              </a:rPr>
              <a:t>两种解读形式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 dirty="0"/>
              <a:t>将一个字符常量存储到一个字符变量中，实际上是将该字符的</a:t>
            </a:r>
            <a:r>
              <a:rPr lang="en-US" altLang="zh-CN" sz="2000" b="1" u="sng" dirty="0">
                <a:solidFill>
                  <a:srgbClr val="FF0000"/>
                </a:solidFill>
              </a:rPr>
              <a:t>ASCII</a:t>
            </a:r>
            <a:r>
              <a:rPr lang="zh-CN" altLang="en-US" sz="2000" b="1" u="sng" dirty="0">
                <a:solidFill>
                  <a:srgbClr val="FF0000"/>
                </a:solidFill>
              </a:rPr>
              <a:t>码值</a:t>
            </a:r>
            <a:r>
              <a:rPr lang="zh-CN" altLang="en-US" sz="2000" b="1" u="sng" dirty="0">
                <a:solidFill>
                  <a:srgbClr val="7030A0"/>
                </a:solidFill>
              </a:rPr>
              <a:t>存储到内存单元中</a:t>
            </a:r>
            <a:r>
              <a:rPr lang="zh-CN" altLang="en-US" sz="2000" b="1" u="sng" dirty="0"/>
              <a:t>；（字符的机器数）</a:t>
            </a:r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输入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输出一个字符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均采用</a:t>
            </a:r>
            <a:r>
              <a:rPr lang="en-US" altLang="zh-CN" sz="1800" dirty="0" smtClean="0">
                <a:solidFill>
                  <a:srgbClr val="7030A0"/>
                </a:solidFill>
              </a:rPr>
              <a:t>%c</a:t>
            </a:r>
            <a:r>
              <a:rPr lang="zh-CN" altLang="en-US" sz="1800" dirty="0" smtClean="0"/>
              <a:t>格式</a:t>
            </a:r>
            <a:endParaRPr lang="en-US" altLang="zh-CN" sz="1800" dirty="0" smtClean="0"/>
          </a:p>
          <a:p>
            <a:pPr marL="971550" lvl="1"/>
            <a:r>
              <a:rPr lang="en-US" altLang="zh-CN" sz="1800" dirty="0" smtClean="0"/>
              <a:t>char c=‘A’; </a:t>
            </a:r>
            <a:r>
              <a:rPr lang="en-US" altLang="zh-CN" sz="1800" dirty="0" err="1" smtClean="0"/>
              <a:t>printf</a:t>
            </a:r>
            <a:r>
              <a:rPr lang="en-US" altLang="zh-CN" sz="1800" dirty="0" smtClean="0"/>
              <a:t>(“c=%c\</a:t>
            </a:r>
            <a:r>
              <a:rPr lang="en-US" altLang="zh-CN" sz="1800" dirty="0" err="1" smtClean="0"/>
              <a:t>n”,c</a:t>
            </a:r>
            <a:r>
              <a:rPr lang="en-US" altLang="zh-CN" sz="1800" dirty="0" smtClean="0"/>
              <a:t>);  //</a:t>
            </a:r>
            <a:r>
              <a:rPr lang="zh-CN" altLang="en-US" sz="1800" dirty="0" smtClean="0"/>
              <a:t>输出字符 </a:t>
            </a:r>
            <a:r>
              <a:rPr lang="en-US" altLang="zh-CN" sz="1800" dirty="0" smtClean="0"/>
              <a:t>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字符型</a:t>
            </a:r>
            <a:r>
              <a:rPr lang="zh-CN" altLang="en-US" sz="2000" b="1" dirty="0"/>
              <a:t>数据可作为</a:t>
            </a:r>
            <a:r>
              <a:rPr lang="zh-CN" altLang="en-US" sz="2000" b="1" dirty="0">
                <a:solidFill>
                  <a:srgbClr val="0000CC"/>
                </a:solidFill>
              </a:rPr>
              <a:t>字符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0000CC"/>
                </a:solidFill>
              </a:rPr>
              <a:t>整数</a:t>
            </a:r>
            <a:r>
              <a:rPr lang="zh-CN" altLang="en-US" sz="2000" b="1" dirty="0"/>
              <a:t>两种形式输出；</a:t>
            </a:r>
            <a:endParaRPr lang="en-US" altLang="zh-CN" sz="2000" b="1" dirty="0"/>
          </a:p>
          <a:p>
            <a:pPr marL="971550" lvl="1"/>
            <a:r>
              <a:rPr lang="en-US" altLang="zh-CN" sz="1800" dirty="0"/>
              <a:t>char c;</a:t>
            </a:r>
            <a:r>
              <a:rPr lang="zh-CN" altLang="en-US" sz="1800" dirty="0"/>
              <a:t>   </a:t>
            </a:r>
            <a:r>
              <a:rPr lang="en-US" altLang="zh-CN" sz="1800" dirty="0"/>
              <a:t>c=‘A’;   </a:t>
            </a:r>
          </a:p>
          <a:p>
            <a:pPr marL="971550" lvl="1"/>
            <a:r>
              <a:rPr lang="en-US" altLang="zh-CN" sz="1800" dirty="0" err="1"/>
              <a:t>printf</a:t>
            </a:r>
            <a:r>
              <a:rPr lang="en-US" altLang="zh-CN" sz="1800" dirty="0"/>
              <a:t>(“c=</a:t>
            </a:r>
            <a:r>
              <a:rPr lang="en-US" altLang="zh-CN" sz="1800" dirty="0">
                <a:solidFill>
                  <a:srgbClr val="0000CC"/>
                </a:solidFill>
              </a:rPr>
              <a:t>%c</a:t>
            </a:r>
            <a:r>
              <a:rPr lang="en-US" altLang="zh-CN" sz="1800" dirty="0"/>
              <a:t>\n”);  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A</a:t>
            </a:r>
          </a:p>
          <a:p>
            <a:pPr marL="971550" lvl="1"/>
            <a:r>
              <a:rPr lang="en-US" altLang="zh-CN" sz="1800" dirty="0" err="1"/>
              <a:t>printf</a:t>
            </a:r>
            <a:r>
              <a:rPr lang="en-US" altLang="zh-CN" sz="1800" dirty="0"/>
              <a:t>(“c=</a:t>
            </a:r>
            <a:r>
              <a:rPr lang="en-US" altLang="zh-CN" sz="1800" dirty="0">
                <a:solidFill>
                  <a:srgbClr val="0000CC"/>
                </a:solidFill>
              </a:rPr>
              <a:t>%d</a:t>
            </a:r>
            <a:r>
              <a:rPr lang="zh-CN" altLang="en-US" sz="1800" dirty="0">
                <a:solidFill>
                  <a:srgbClr val="0000CC"/>
                </a:solidFill>
              </a:rPr>
              <a:t>，</a:t>
            </a:r>
            <a:r>
              <a:rPr lang="en-US" altLang="zh-CN" sz="1800" dirty="0">
                <a:solidFill>
                  <a:srgbClr val="0000CC"/>
                </a:solidFill>
              </a:rPr>
              <a:t>0x%x</a:t>
            </a:r>
            <a:r>
              <a:rPr lang="en-US" altLang="zh-CN" sz="1800" dirty="0"/>
              <a:t>\n”);  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65</a:t>
            </a:r>
            <a:r>
              <a:rPr lang="zh-CN" altLang="en-US" sz="1800" dirty="0"/>
              <a:t>，</a:t>
            </a:r>
            <a:r>
              <a:rPr lang="en-US" altLang="zh-CN" sz="1800" dirty="0"/>
              <a:t>0x41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C00000"/>
                </a:solidFill>
              </a:rPr>
              <a:t>可将一个字符变量中保存的</a:t>
            </a:r>
            <a:r>
              <a:rPr lang="zh-CN" altLang="en-US" sz="2000" b="1" u="sng" dirty="0">
                <a:solidFill>
                  <a:srgbClr val="0000CC"/>
                </a:solidFill>
              </a:rPr>
              <a:t>字符的</a:t>
            </a:r>
            <a:r>
              <a:rPr lang="en-US" altLang="zh-CN" sz="2000" b="1" u="sng" dirty="0">
                <a:solidFill>
                  <a:srgbClr val="0000CC"/>
                </a:solidFill>
              </a:rPr>
              <a:t>ASCII</a:t>
            </a:r>
            <a:r>
              <a:rPr lang="zh-CN" altLang="en-US" sz="2000" b="1" u="sng" dirty="0">
                <a:solidFill>
                  <a:srgbClr val="0000CC"/>
                </a:solidFill>
              </a:rPr>
              <a:t>编码值</a:t>
            </a:r>
            <a:r>
              <a:rPr lang="zh-CN" altLang="en-US" sz="2000" b="1" u="sng" dirty="0"/>
              <a:t>，</a:t>
            </a:r>
            <a:r>
              <a:rPr lang="zh-CN" altLang="en-US" sz="2000" b="1" u="sng" dirty="0">
                <a:solidFill>
                  <a:srgbClr val="C00000"/>
                </a:solidFill>
              </a:rPr>
              <a:t>视为一个</a:t>
            </a:r>
            <a:r>
              <a:rPr lang="zh-CN" altLang="en-US" sz="2000" b="1" u="sng" dirty="0">
                <a:solidFill>
                  <a:srgbClr val="7030A0"/>
                </a:solidFill>
              </a:rPr>
              <a:t>单字节整数</a:t>
            </a:r>
            <a:r>
              <a:rPr lang="zh-CN" altLang="en-US" sz="2000" b="1" u="sng" dirty="0">
                <a:solidFill>
                  <a:srgbClr val="0000CC"/>
                </a:solidFill>
              </a:rPr>
              <a:t>，像整数一样参加运算</a:t>
            </a:r>
            <a:r>
              <a:rPr lang="zh-CN" altLang="en-US" sz="2000" b="1" u="sng" dirty="0"/>
              <a:t>；</a:t>
            </a:r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9466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字符的值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stdio.h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//#include &lt;iostream&gt;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int  main</a:t>
            </a:r>
            <a:r>
              <a:rPr lang="zh-CN" altLang="en-US" sz="1800" dirty="0">
                <a:solidFill>
                  <a:srgbClr val="080808"/>
                </a:solidFill>
              </a:rPr>
              <a:t>（）</a:t>
            </a:r>
            <a:br>
              <a:rPr lang="zh-CN" altLang="en-US" sz="1800" dirty="0">
                <a:solidFill>
                  <a:srgbClr val="080808"/>
                </a:solidFill>
              </a:rPr>
            </a:b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char c=‘0’;   //c=0x30=48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7030A0"/>
                </a:solidFill>
              </a:rPr>
              <a:t>int</a:t>
            </a:r>
            <a:r>
              <a:rPr lang="en-US" altLang="zh-CN" sz="1800" dirty="0">
                <a:solidFill>
                  <a:srgbClr val="7030A0"/>
                </a:solidFill>
              </a:rPr>
              <a:t> </a:t>
            </a:r>
            <a:r>
              <a:rPr lang="en-US" altLang="zh-CN" sz="1800" dirty="0" smtClean="0">
                <a:solidFill>
                  <a:srgbClr val="7030A0"/>
                </a:solidFill>
              </a:rPr>
              <a:t>a=6, b;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 c=c+1;   //c</a:t>
            </a:r>
            <a:r>
              <a:rPr lang="zh-CN" altLang="en-US" sz="1800" dirty="0">
                <a:solidFill>
                  <a:srgbClr val="0000CC"/>
                </a:solidFill>
              </a:rPr>
              <a:t>中的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当做数值运算，</a:t>
            </a:r>
            <a:r>
              <a:rPr lang="en-US" altLang="zh-CN" sz="1800" dirty="0">
                <a:solidFill>
                  <a:srgbClr val="0000CC"/>
                </a:solidFill>
              </a:rPr>
              <a:t>c=0x31=49, </a:t>
            </a:r>
            <a:r>
              <a:rPr lang="zh-CN" altLang="en-US" sz="1800" dirty="0">
                <a:solidFill>
                  <a:srgbClr val="0000CC"/>
                </a:solidFill>
              </a:rPr>
              <a:t>字符</a:t>
            </a:r>
            <a:r>
              <a:rPr lang="en-US" altLang="zh-CN" sz="1800" dirty="0">
                <a:solidFill>
                  <a:srgbClr val="0000CC"/>
                </a:solidFill>
              </a:rPr>
              <a:t>’1’</a:t>
            </a:r>
            <a:r>
              <a:rPr lang="zh-CN" altLang="en-US" sz="1800" dirty="0">
                <a:solidFill>
                  <a:srgbClr val="0000CC"/>
                </a:solidFill>
              </a:rPr>
              <a:t>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码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(“c=%c\</a:t>
            </a:r>
            <a:r>
              <a:rPr lang="en-US" altLang="zh-CN" sz="1800" dirty="0" err="1">
                <a:solidFill>
                  <a:srgbClr val="080808"/>
                </a:solidFill>
              </a:rPr>
              <a:t>n”,c</a:t>
            </a:r>
            <a:r>
              <a:rPr lang="en-US" altLang="zh-CN" sz="1800" dirty="0">
                <a:solidFill>
                  <a:srgbClr val="080808"/>
                </a:solidFill>
              </a:rPr>
              <a:t>);   // c=1, </a:t>
            </a:r>
            <a:r>
              <a:rPr lang="zh-CN" altLang="en-US" sz="1800" dirty="0">
                <a:solidFill>
                  <a:srgbClr val="080808"/>
                </a:solidFill>
              </a:rPr>
              <a:t>字符</a:t>
            </a:r>
            <a:r>
              <a:rPr lang="en-US" altLang="zh-CN" sz="1800" dirty="0">
                <a:solidFill>
                  <a:srgbClr val="080808"/>
                </a:solidFill>
              </a:rPr>
              <a:t>’1’</a:t>
            </a:r>
            <a:r>
              <a:rPr lang="zh-CN" altLang="en-US" sz="1800" dirty="0">
                <a:solidFill>
                  <a:srgbClr val="080808"/>
                </a:solidFill>
              </a:rPr>
              <a:t>的</a:t>
            </a:r>
            <a:r>
              <a:rPr lang="en-US" altLang="zh-CN" sz="1800" dirty="0">
                <a:solidFill>
                  <a:srgbClr val="080808"/>
                </a:solidFill>
              </a:rPr>
              <a:t>ASCII</a:t>
            </a:r>
            <a:r>
              <a:rPr lang="zh-CN" altLang="en-US" sz="1800" dirty="0">
                <a:solidFill>
                  <a:srgbClr val="080808"/>
                </a:solidFill>
              </a:rPr>
              <a:t>是</a:t>
            </a:r>
            <a:r>
              <a:rPr lang="en-US" altLang="zh-CN" sz="1800" dirty="0">
                <a:solidFill>
                  <a:srgbClr val="080808"/>
                </a:solidFill>
              </a:rPr>
              <a:t>0x31;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>
                <a:solidFill>
                  <a:srgbClr val="0000CC"/>
                </a:solidFill>
              </a:rPr>
              <a:t>c = c+6;   //c=0x37=55, </a:t>
            </a:r>
            <a:r>
              <a:rPr lang="zh-CN" altLang="en-US" sz="1800" dirty="0">
                <a:solidFill>
                  <a:srgbClr val="0000CC"/>
                </a:solidFill>
              </a:rPr>
              <a:t>字符</a:t>
            </a:r>
            <a:r>
              <a:rPr lang="en-US" altLang="zh-CN" sz="1800" dirty="0">
                <a:solidFill>
                  <a:srgbClr val="0000CC"/>
                </a:solidFill>
              </a:rPr>
              <a:t>’7’</a:t>
            </a:r>
            <a:r>
              <a:rPr lang="zh-CN" altLang="en-US" sz="1800" dirty="0">
                <a:solidFill>
                  <a:srgbClr val="0000CC"/>
                </a:solidFill>
              </a:rPr>
              <a:t>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码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(“c=%c,</a:t>
            </a: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%X\n”,</a:t>
            </a:r>
            <a:r>
              <a:rPr lang="en-US" altLang="zh-CN" sz="1800" dirty="0" err="1">
                <a:solidFill>
                  <a:srgbClr val="080808"/>
                </a:solidFill>
              </a:rPr>
              <a:t>c,c</a:t>
            </a:r>
            <a:r>
              <a:rPr lang="en-US" altLang="zh-CN" sz="1800" dirty="0">
                <a:solidFill>
                  <a:srgbClr val="080808"/>
                </a:solidFill>
              </a:rPr>
              <a:t>);   // </a:t>
            </a:r>
            <a:r>
              <a:rPr lang="zh-CN" altLang="en-US" sz="1800" dirty="0">
                <a:solidFill>
                  <a:srgbClr val="080808"/>
                </a:solidFill>
              </a:rPr>
              <a:t>输出什么</a:t>
            </a:r>
            <a:r>
              <a:rPr lang="zh-CN" altLang="en-US" sz="1800" dirty="0" smtClean="0">
                <a:solidFill>
                  <a:srgbClr val="080808"/>
                </a:solidFill>
              </a:rPr>
              <a:t>？</a:t>
            </a:r>
            <a:endParaRPr lang="en-US" altLang="zh-CN" sz="1800" dirty="0" smtClean="0">
              <a:solidFill>
                <a:srgbClr val="080808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080808"/>
                </a:solidFill>
              </a:rPr>
              <a:t>      </a:t>
            </a:r>
            <a:r>
              <a:rPr lang="en-US" altLang="zh-CN" sz="1800" dirty="0" smtClean="0">
                <a:solidFill>
                  <a:srgbClr val="7030A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a+c</a:t>
            </a:r>
            <a:r>
              <a:rPr lang="en-US" altLang="zh-CN" sz="1800" dirty="0" smtClean="0">
                <a:solidFill>
                  <a:srgbClr val="7030A0"/>
                </a:solidFill>
              </a:rPr>
              <a:t>;   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return 0;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}</a:t>
            </a:r>
            <a:br>
              <a:rPr lang="en-US" altLang="zh-CN" sz="1800" dirty="0">
                <a:solidFill>
                  <a:srgbClr val="080808"/>
                </a:solidFill>
              </a:rPr>
            </a:b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65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字符型数据的理解与使用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FF0000"/>
                </a:solidFill>
              </a:rPr>
              <a:t>为</a:t>
            </a:r>
            <a:r>
              <a:rPr lang="zh-CN" altLang="en-US" sz="2000" b="1" u="sng" dirty="0">
                <a:solidFill>
                  <a:srgbClr val="FF0000"/>
                </a:solidFill>
              </a:rPr>
              <a:t>节省存储空间，当一个整数值比较小的时候，可以使用字符型变量来存储并参与数值运算；</a:t>
            </a:r>
            <a:endParaRPr lang="en-US" altLang="zh-CN" sz="2000" b="1" u="sng" dirty="0">
              <a:solidFill>
                <a:srgbClr val="FF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 smtClean="0">
                <a:solidFill>
                  <a:srgbClr val="7030A0"/>
                </a:solidFill>
              </a:rPr>
              <a:t>char</a:t>
            </a:r>
            <a:r>
              <a:rPr lang="zh-CN" altLang="en-US" sz="1800" b="1" dirty="0">
                <a:solidFill>
                  <a:srgbClr val="7030A0"/>
                </a:solidFill>
              </a:rPr>
              <a:t>仅占用</a:t>
            </a:r>
            <a:r>
              <a:rPr lang="en-US" altLang="zh-CN" sz="1800" b="1" dirty="0">
                <a:solidFill>
                  <a:srgbClr val="7030A0"/>
                </a:solidFill>
              </a:rPr>
              <a:t>1</a:t>
            </a:r>
            <a:r>
              <a:rPr lang="zh-CN" altLang="en-US" sz="1800" b="1" dirty="0">
                <a:solidFill>
                  <a:srgbClr val="7030A0"/>
                </a:solidFill>
              </a:rPr>
              <a:t>字节；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rgbClr val="0000CC"/>
                </a:solidFill>
              </a:rPr>
              <a:t>char c=127;                       //</a:t>
            </a:r>
            <a:r>
              <a:rPr lang="zh-CN" altLang="en-US" sz="1800" b="1" dirty="0">
                <a:solidFill>
                  <a:srgbClr val="0000CC"/>
                </a:solidFill>
              </a:rPr>
              <a:t>有符号单字节整数，</a:t>
            </a:r>
            <a:r>
              <a:rPr lang="zh-CN" altLang="en-US" sz="1800" b="1" dirty="0">
                <a:solidFill>
                  <a:srgbClr val="FF0000"/>
                </a:solidFill>
              </a:rPr>
              <a:t>范围：</a:t>
            </a:r>
            <a:r>
              <a:rPr lang="en-US" altLang="zh-CN" sz="1800" b="1" dirty="0">
                <a:solidFill>
                  <a:srgbClr val="FF0000"/>
                </a:solidFill>
              </a:rPr>
              <a:t>-128~+127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rgbClr val="0000CC"/>
                </a:solidFill>
              </a:rPr>
              <a:t>unsigned char</a:t>
            </a:r>
            <a:r>
              <a:rPr lang="zh-CN" altLang="en-US" sz="1800" b="1" dirty="0">
                <a:solidFill>
                  <a:srgbClr val="0000CC"/>
                </a:solidFill>
              </a:rPr>
              <a:t> </a:t>
            </a:r>
            <a:r>
              <a:rPr lang="en-US" altLang="zh-CN" sz="1800" b="1" dirty="0">
                <a:solidFill>
                  <a:srgbClr val="0000CC"/>
                </a:solidFill>
              </a:rPr>
              <a:t>c=0xFF;   //</a:t>
            </a:r>
            <a:r>
              <a:rPr lang="zh-CN" altLang="en-US" sz="1800" b="1" dirty="0">
                <a:solidFill>
                  <a:srgbClr val="0000CC"/>
                </a:solidFill>
              </a:rPr>
              <a:t>无符号单字节整数，</a:t>
            </a:r>
            <a:r>
              <a:rPr lang="zh-CN" altLang="en-US" sz="1800" b="1" dirty="0">
                <a:solidFill>
                  <a:srgbClr val="FF0000"/>
                </a:solidFill>
              </a:rPr>
              <a:t>范围：</a:t>
            </a:r>
            <a:r>
              <a:rPr lang="en-US" altLang="zh-CN" sz="1800" b="1" dirty="0">
                <a:solidFill>
                  <a:srgbClr val="FF0000"/>
                </a:solidFill>
              </a:rPr>
              <a:t>0~255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如：</a:t>
            </a:r>
            <a:endParaRPr lang="en-US" altLang="zh-CN" sz="2000" dirty="0" smtClean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b="1" dirty="0">
                <a:solidFill>
                  <a:srgbClr val="C00000"/>
                </a:solidFill>
              </a:rPr>
              <a:t>c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har c1= </a:t>
            </a:r>
            <a:r>
              <a:rPr lang="en-US" altLang="zh-CN" sz="1800" b="1" dirty="0">
                <a:solidFill>
                  <a:srgbClr val="C00000"/>
                </a:solidFill>
              </a:rPr>
              <a:t>-1</a:t>
            </a:r>
            <a:r>
              <a:rPr lang="en-US" altLang="zh-CN" sz="1800" dirty="0">
                <a:solidFill>
                  <a:srgbClr val="7030A0"/>
                </a:solidFill>
              </a:rPr>
              <a:t>;  </a:t>
            </a:r>
            <a:r>
              <a:rPr lang="en-US" altLang="zh-CN" sz="1800" dirty="0"/>
              <a:t>//c=0xFF,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smtClean="0">
                <a:solidFill>
                  <a:srgbClr val="006600"/>
                </a:solidFill>
              </a:rPr>
              <a:t>c1=c1+10</a:t>
            </a:r>
            <a:r>
              <a:rPr lang="en-US" altLang="zh-CN" sz="1800" dirty="0" smtClean="0"/>
              <a:t>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 smtClean="0"/>
              <a:t>printf</a:t>
            </a:r>
            <a:r>
              <a:rPr lang="en-US" altLang="zh-CN" sz="1800" dirty="0"/>
              <a:t>(“%c, %d, %x\n”,</a:t>
            </a:r>
            <a:r>
              <a:rPr lang="en-US" altLang="zh-CN" sz="1800" dirty="0" err="1"/>
              <a:t>a,a,a</a:t>
            </a:r>
            <a:r>
              <a:rPr lang="en-US" altLang="zh-CN" sz="1800" dirty="0"/>
              <a:t>);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C,</a:t>
            </a:r>
            <a:r>
              <a:rPr lang="zh-CN" altLang="en-US" sz="1800" dirty="0"/>
              <a:t> </a:t>
            </a:r>
            <a:r>
              <a:rPr lang="en-US" altLang="zh-CN" sz="1800" dirty="0"/>
              <a:t>67, 43</a:t>
            </a:r>
          </a:p>
          <a:p>
            <a:pPr lvl="1" indent="0"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C00000"/>
                </a:solidFill>
              </a:rPr>
              <a:t>unsigned char </a:t>
            </a:r>
            <a:r>
              <a:rPr lang="en-US" altLang="zh-CN" sz="1800" dirty="0" smtClean="0">
                <a:solidFill>
                  <a:srgbClr val="0000CC"/>
                </a:solidFill>
              </a:rPr>
              <a:t>c2</a:t>
            </a:r>
            <a:r>
              <a:rPr lang="en-US" altLang="zh-CN" sz="1800" dirty="0" smtClean="0"/>
              <a:t>= 254, </a:t>
            </a:r>
            <a:r>
              <a:rPr lang="en-US" altLang="zh-CN" sz="1800" dirty="0" smtClean="0">
                <a:solidFill>
                  <a:srgbClr val="0000CC"/>
                </a:solidFill>
              </a:rPr>
              <a:t>c3</a:t>
            </a:r>
            <a:r>
              <a:rPr lang="en-US" altLang="zh-CN" sz="1800" dirty="0" smtClean="0"/>
              <a:t>=1;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rgbClr val="006600"/>
                </a:solidFill>
              </a:rPr>
              <a:t>c1=c2+c3;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 smtClean="0"/>
              <a:t>(“%d</a:t>
            </a:r>
            <a:r>
              <a:rPr lang="en-US" altLang="zh-CN" sz="1800" dirty="0"/>
              <a:t>, %u, %X\n”,c1,c1,c1); //</a:t>
            </a:r>
            <a:r>
              <a:rPr lang="zh-CN" altLang="en-US" sz="1800" dirty="0"/>
              <a:t>输出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255</a:t>
            </a:r>
            <a:r>
              <a:rPr lang="en-US" altLang="zh-CN" sz="1800" dirty="0"/>
              <a:t>, 255,FF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971550"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52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31" name="Rectangle 31"/>
          <p:cNvSpPr>
            <a:spLocks noChangeArrowheads="1"/>
          </p:cNvSpPr>
          <p:nvPr/>
        </p:nvSpPr>
        <p:spPr bwMode="auto">
          <a:xfrm>
            <a:off x="10156825" y="5372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2800"/>
          </a:p>
        </p:txBody>
      </p:sp>
      <p:grpSp>
        <p:nvGrpSpPr>
          <p:cNvPr id="6" name="组合 5"/>
          <p:cNvGrpSpPr/>
          <p:nvPr/>
        </p:nvGrpSpPr>
        <p:grpSpPr>
          <a:xfrm>
            <a:off x="536662" y="1186499"/>
            <a:ext cx="7710055" cy="4059006"/>
            <a:chOff x="536662" y="1185248"/>
            <a:chExt cx="7710055" cy="5051923"/>
          </a:xfrm>
        </p:grpSpPr>
        <p:sp>
          <p:nvSpPr>
            <p:cNvPr id="76802" name="Rectangle 2"/>
            <p:cNvSpPr>
              <a:spLocks noChangeArrowheads="1"/>
            </p:cNvSpPr>
            <p:nvPr/>
          </p:nvSpPr>
          <p:spPr bwMode="auto">
            <a:xfrm>
              <a:off x="536662" y="1185248"/>
              <a:ext cx="7710055" cy="50519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04" name="Line 4"/>
            <p:cNvSpPr>
              <a:spLocks noChangeShapeType="1"/>
            </p:cNvSpPr>
            <p:nvPr/>
          </p:nvSpPr>
          <p:spPr bwMode="auto">
            <a:xfrm>
              <a:off x="932205" y="5696781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05" name="Text Box 5"/>
            <p:cNvSpPr txBox="1">
              <a:spLocks noChangeArrowheads="1"/>
            </p:cNvSpPr>
            <p:nvPr/>
          </p:nvSpPr>
          <p:spPr bwMode="auto">
            <a:xfrm>
              <a:off x="1256134" y="1399228"/>
              <a:ext cx="1615631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字符形式</a:t>
              </a:r>
            </a:p>
          </p:txBody>
        </p:sp>
        <p:sp>
          <p:nvSpPr>
            <p:cNvPr id="76806" name="Text Box 6"/>
            <p:cNvSpPr txBox="1">
              <a:spLocks noChangeArrowheads="1"/>
            </p:cNvSpPr>
            <p:nvPr/>
          </p:nvSpPr>
          <p:spPr bwMode="auto">
            <a:xfrm>
              <a:off x="1565339" y="1784559"/>
              <a:ext cx="528728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\n</a:t>
              </a:r>
            </a:p>
          </p:txBody>
        </p:sp>
        <p:sp>
          <p:nvSpPr>
            <p:cNvPr id="76807" name="Text Box 7"/>
            <p:cNvSpPr txBox="1">
              <a:spLocks noChangeArrowheads="1"/>
            </p:cNvSpPr>
            <p:nvPr/>
          </p:nvSpPr>
          <p:spPr bwMode="auto">
            <a:xfrm>
              <a:off x="1565339" y="2169889"/>
              <a:ext cx="528728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defTabSz="939800"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defTabSz="939800"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defTabSz="939800"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defTabSz="939800"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defTabSz="939800"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defTabSz="939800"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defTabSz="939800"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defTabSz="939800"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defTabSz="939800"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\t</a:t>
              </a:r>
            </a:p>
          </p:txBody>
        </p:sp>
        <p:sp>
          <p:nvSpPr>
            <p:cNvPr id="76808" name="Text Box 8"/>
            <p:cNvSpPr txBox="1">
              <a:spLocks noChangeArrowheads="1"/>
            </p:cNvSpPr>
            <p:nvPr/>
          </p:nvSpPr>
          <p:spPr bwMode="auto">
            <a:xfrm>
              <a:off x="1565339" y="2555219"/>
              <a:ext cx="528728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\v</a:t>
              </a:r>
            </a:p>
          </p:txBody>
        </p:sp>
        <p:sp>
          <p:nvSpPr>
            <p:cNvPr id="76809" name="Text Box 9"/>
            <p:cNvSpPr txBox="1">
              <a:spLocks noChangeArrowheads="1"/>
            </p:cNvSpPr>
            <p:nvPr/>
          </p:nvSpPr>
          <p:spPr bwMode="auto">
            <a:xfrm>
              <a:off x="1565339" y="2940549"/>
              <a:ext cx="737542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\b</a:t>
              </a:r>
            </a:p>
          </p:txBody>
        </p:sp>
        <p:sp>
          <p:nvSpPr>
            <p:cNvPr id="76810" name="Text Box 10"/>
            <p:cNvSpPr txBox="1">
              <a:spLocks noChangeArrowheads="1"/>
            </p:cNvSpPr>
            <p:nvPr/>
          </p:nvSpPr>
          <p:spPr bwMode="auto">
            <a:xfrm>
              <a:off x="1565339" y="3325880"/>
              <a:ext cx="528728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\r</a:t>
              </a:r>
            </a:p>
          </p:txBody>
        </p:sp>
        <p:sp>
          <p:nvSpPr>
            <p:cNvPr id="76811" name="Text Box 11"/>
            <p:cNvSpPr txBox="1">
              <a:spLocks noChangeArrowheads="1"/>
            </p:cNvSpPr>
            <p:nvPr/>
          </p:nvSpPr>
          <p:spPr bwMode="auto">
            <a:xfrm>
              <a:off x="1565339" y="3711210"/>
              <a:ext cx="737542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\f </a:t>
              </a:r>
            </a:p>
          </p:txBody>
        </p:sp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1565339" y="4096541"/>
              <a:ext cx="737542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+mn-lt"/>
                  <a:ea typeface="+mn-ea"/>
                </a:rPr>
                <a:t>\</a:t>
              </a:r>
              <a:r>
                <a:rPr lang="zh-CN" altLang="zh-CN">
                  <a:solidFill>
                    <a:srgbClr val="000000"/>
                  </a:solidFill>
                  <a:latin typeface="+mn-lt"/>
                  <a:ea typeface="+mn-ea"/>
                </a:rPr>
                <a:t>\ </a:t>
              </a:r>
              <a:endParaRPr lang="en-US" altLang="zh-CN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13" name="Text Box 13"/>
            <p:cNvSpPr txBox="1">
              <a:spLocks noChangeArrowheads="1"/>
            </p:cNvSpPr>
            <p:nvPr/>
          </p:nvSpPr>
          <p:spPr bwMode="auto">
            <a:xfrm>
              <a:off x="1565339" y="4481870"/>
              <a:ext cx="737542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\' </a:t>
              </a:r>
            </a:p>
          </p:txBody>
        </p:sp>
        <p:sp>
          <p:nvSpPr>
            <p:cNvPr id="76814" name="Text Box 14"/>
            <p:cNvSpPr txBox="1">
              <a:spLocks noChangeArrowheads="1"/>
            </p:cNvSpPr>
            <p:nvPr/>
          </p:nvSpPr>
          <p:spPr bwMode="auto">
            <a:xfrm>
              <a:off x="1580838" y="5294972"/>
              <a:ext cx="737542" cy="37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00CC"/>
                  </a:solidFill>
                  <a:latin typeface="+mn-lt"/>
                  <a:ea typeface="+mn-ea"/>
                </a:rPr>
                <a:t>\</a:t>
              </a:r>
              <a:r>
                <a:rPr lang="en-US" altLang="zh-CN" dirty="0" err="1">
                  <a:solidFill>
                    <a:srgbClr val="0000CC"/>
                  </a:solidFill>
                  <a:latin typeface="+mn-lt"/>
                  <a:ea typeface="+mn-ea"/>
                </a:rPr>
                <a:t>ddd</a:t>
              </a:r>
              <a:endParaRPr lang="en-US" altLang="zh-CN" dirty="0">
                <a:solidFill>
                  <a:srgbClr val="0000CC"/>
                </a:solidFill>
                <a:latin typeface="+mn-lt"/>
                <a:ea typeface="+mn-ea"/>
              </a:endParaRPr>
            </a:p>
          </p:txBody>
        </p:sp>
        <p:sp>
          <p:nvSpPr>
            <p:cNvPr id="76815" name="Text Box 15"/>
            <p:cNvSpPr txBox="1">
              <a:spLocks noChangeArrowheads="1"/>
            </p:cNvSpPr>
            <p:nvPr/>
          </p:nvSpPr>
          <p:spPr bwMode="auto">
            <a:xfrm>
              <a:off x="1565339" y="5739623"/>
              <a:ext cx="737542" cy="37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00CC"/>
                  </a:solidFill>
                  <a:latin typeface="+mn-lt"/>
                  <a:ea typeface="+mn-ea"/>
                </a:rPr>
                <a:t>\</a:t>
              </a:r>
              <a:r>
                <a:rPr lang="en-US" altLang="zh-CN" dirty="0" err="1">
                  <a:solidFill>
                    <a:srgbClr val="0000CC"/>
                  </a:solidFill>
                  <a:latin typeface="+mn-lt"/>
                  <a:ea typeface="+mn-ea"/>
                </a:rPr>
                <a:t>xdd</a:t>
              </a:r>
              <a:endParaRPr lang="en-US" altLang="zh-CN" dirty="0">
                <a:solidFill>
                  <a:srgbClr val="0000CC"/>
                </a:solidFill>
                <a:latin typeface="+mn-lt"/>
                <a:ea typeface="+mn-ea"/>
              </a:endParaRPr>
            </a:p>
          </p:txBody>
        </p:sp>
        <p:sp>
          <p:nvSpPr>
            <p:cNvPr id="76816" name="Line 16"/>
            <p:cNvSpPr>
              <a:spLocks noChangeShapeType="1"/>
            </p:cNvSpPr>
            <p:nvPr/>
          </p:nvSpPr>
          <p:spPr bwMode="auto">
            <a:xfrm>
              <a:off x="932205" y="1398050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17" name="Line 17"/>
            <p:cNvSpPr>
              <a:spLocks noChangeShapeType="1"/>
            </p:cNvSpPr>
            <p:nvPr/>
          </p:nvSpPr>
          <p:spPr bwMode="auto">
            <a:xfrm>
              <a:off x="932205" y="1784559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18" name="Line 18"/>
            <p:cNvSpPr>
              <a:spLocks noChangeShapeType="1"/>
            </p:cNvSpPr>
            <p:nvPr/>
          </p:nvSpPr>
          <p:spPr bwMode="auto">
            <a:xfrm>
              <a:off x="932205" y="2169889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19" name="Line 19"/>
            <p:cNvSpPr>
              <a:spLocks noChangeShapeType="1"/>
            </p:cNvSpPr>
            <p:nvPr/>
          </p:nvSpPr>
          <p:spPr bwMode="auto">
            <a:xfrm>
              <a:off x="932205" y="2555219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0" name="Line 20"/>
            <p:cNvSpPr>
              <a:spLocks noChangeShapeType="1"/>
            </p:cNvSpPr>
            <p:nvPr/>
          </p:nvSpPr>
          <p:spPr bwMode="auto">
            <a:xfrm>
              <a:off x="932205" y="2940549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1" name="Line 21"/>
            <p:cNvSpPr>
              <a:spLocks noChangeShapeType="1"/>
            </p:cNvSpPr>
            <p:nvPr/>
          </p:nvSpPr>
          <p:spPr bwMode="auto">
            <a:xfrm>
              <a:off x="932205" y="3705318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2" name="Line 22"/>
            <p:cNvSpPr>
              <a:spLocks noChangeShapeType="1"/>
            </p:cNvSpPr>
            <p:nvPr/>
          </p:nvSpPr>
          <p:spPr bwMode="auto">
            <a:xfrm>
              <a:off x="932205" y="3316453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3" name="Line 23"/>
            <p:cNvSpPr>
              <a:spLocks noChangeShapeType="1"/>
            </p:cNvSpPr>
            <p:nvPr/>
          </p:nvSpPr>
          <p:spPr bwMode="auto">
            <a:xfrm>
              <a:off x="932205" y="4096541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4" name="Line 24"/>
            <p:cNvSpPr>
              <a:spLocks noChangeShapeType="1"/>
            </p:cNvSpPr>
            <p:nvPr/>
          </p:nvSpPr>
          <p:spPr bwMode="auto">
            <a:xfrm>
              <a:off x="932205" y="4481870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5" name="Line 25"/>
            <p:cNvSpPr>
              <a:spLocks noChangeShapeType="1"/>
            </p:cNvSpPr>
            <p:nvPr/>
          </p:nvSpPr>
          <p:spPr bwMode="auto">
            <a:xfrm>
              <a:off x="932205" y="4867201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6" name="Line 26"/>
            <p:cNvSpPr>
              <a:spLocks noChangeShapeType="1"/>
            </p:cNvSpPr>
            <p:nvPr/>
          </p:nvSpPr>
          <p:spPr bwMode="auto">
            <a:xfrm>
              <a:off x="932205" y="5294095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7" name="Line 27"/>
            <p:cNvSpPr>
              <a:spLocks noChangeShapeType="1"/>
            </p:cNvSpPr>
            <p:nvPr/>
          </p:nvSpPr>
          <p:spPr bwMode="auto">
            <a:xfrm>
              <a:off x="2997589" y="1398050"/>
              <a:ext cx="0" cy="42987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4816680" y="1385088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+mn-lt"/>
                  <a:ea typeface="+mn-ea"/>
                </a:rPr>
                <a:t>功能</a:t>
              </a:r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3321518" y="1784559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>
                  <a:solidFill>
                    <a:srgbClr val="000000"/>
                  </a:solidFill>
                  <a:latin typeface="+mn-lt"/>
                  <a:ea typeface="+mn-ea"/>
                </a:rPr>
                <a:t>换行</a:t>
              </a: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0" name="Rectangle 30"/>
            <p:cNvSpPr>
              <a:spLocks noChangeArrowheads="1"/>
            </p:cNvSpPr>
            <p:nvPr/>
          </p:nvSpPr>
          <p:spPr bwMode="auto">
            <a:xfrm>
              <a:off x="3321518" y="2169889"/>
              <a:ext cx="24673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横向跳格(</a:t>
              </a: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相当于</a:t>
              </a:r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tab</a:t>
              </a: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键</a:t>
              </a:r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)</a:t>
              </a:r>
              <a:endParaRPr lang="en-US" altLang="zh-CN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3321518" y="2555219"/>
              <a:ext cx="11079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>
                  <a:solidFill>
                    <a:srgbClr val="000000"/>
                  </a:solidFill>
                  <a:latin typeface="+mn-lt"/>
                  <a:ea typeface="+mn-ea"/>
                </a:rPr>
                <a:t>竖向跳格</a:t>
              </a: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21518" y="2940549"/>
              <a:ext cx="2258400" cy="459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dirty="0">
                  <a:solidFill>
                    <a:srgbClr val="7030A0"/>
                  </a:solidFill>
                  <a:latin typeface="+mn-lt"/>
                  <a:ea typeface="+mn-ea"/>
                </a:rPr>
                <a:t>退格</a:t>
              </a:r>
              <a:r>
                <a:rPr lang="zh-CN" altLang="en-US" dirty="0">
                  <a:solidFill>
                    <a:srgbClr val="7030A0"/>
                  </a:solidFill>
                  <a:latin typeface="+mn-lt"/>
                  <a:ea typeface="+mn-ea"/>
                </a:rPr>
                <a:t>（光标退回一格）</a:t>
              </a:r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3321518" y="3316453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>
                  <a:solidFill>
                    <a:srgbClr val="000000"/>
                  </a:solidFill>
                  <a:latin typeface="+mn-lt"/>
                  <a:ea typeface="+mn-ea"/>
                </a:rPr>
                <a:t>回车</a:t>
              </a: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3321518" y="3701783"/>
              <a:ext cx="11079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走纸换页</a:t>
              </a:r>
              <a:endParaRPr lang="zh-CN" altLang="en-US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6" name="Rectangle 36"/>
            <p:cNvSpPr>
              <a:spLocks noChangeArrowheads="1"/>
            </p:cNvSpPr>
            <p:nvPr/>
          </p:nvSpPr>
          <p:spPr bwMode="auto">
            <a:xfrm>
              <a:off x="3321518" y="4096541"/>
              <a:ext cx="2037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>
                  <a:solidFill>
                    <a:srgbClr val="000000"/>
                  </a:solidFill>
                  <a:latin typeface="+mn-lt"/>
                  <a:ea typeface="+mn-ea"/>
                </a:rPr>
                <a:t>反斜杠字符“   \”</a:t>
              </a:r>
              <a:endParaRPr lang="en-US" altLang="zh-CN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3321518" y="4481870"/>
              <a:ext cx="203132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单引号</a:t>
              </a:r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(</a:t>
              </a: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撇号</a:t>
              </a:r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)</a:t>
              </a: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字符</a:t>
              </a:r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3317503" y="5281145"/>
              <a:ext cx="4533673" cy="459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到3位8进制数</a:t>
              </a:r>
              <a:r>
                <a:rPr lang="zh-CN" altLang="zh-CN" dirty="0" smtClean="0">
                  <a:solidFill>
                    <a:srgbClr val="000000"/>
                  </a:solidFill>
                  <a:latin typeface="+mn-lt"/>
                  <a:ea typeface="+mn-ea"/>
                </a:rPr>
                <a:t>所</a:t>
              </a:r>
              <a:r>
                <a:rPr lang="zh-CN" altLang="en-US" dirty="0" smtClean="0">
                  <a:solidFill>
                    <a:srgbClr val="000000"/>
                  </a:solidFill>
                  <a:latin typeface="+mn-lt"/>
                  <a:ea typeface="+mn-ea"/>
                </a:rPr>
                <a:t>表示</a:t>
              </a:r>
              <a:r>
                <a:rPr lang="zh-CN" altLang="zh-CN" dirty="0" smtClean="0">
                  <a:solidFill>
                    <a:srgbClr val="000000"/>
                  </a:solidFill>
                  <a:latin typeface="+mn-lt"/>
                  <a:ea typeface="+mn-ea"/>
                </a:rPr>
                <a:t>的字符</a:t>
              </a:r>
              <a:r>
                <a:rPr lang="zh-CN" altLang="en-US" dirty="0" smtClean="0">
                  <a:solidFill>
                    <a:srgbClr val="000000"/>
                  </a:solidFill>
                  <a:latin typeface="+mn-lt"/>
                  <a:ea typeface="+mn-ea"/>
                </a:rPr>
                <a:t>（对数字转义）</a:t>
              </a:r>
              <a:endParaRPr lang="zh-CN" altLang="en-US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3317503" y="5721334"/>
              <a:ext cx="3185487" cy="459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到2位16进制数</a:t>
              </a:r>
              <a:r>
                <a:rPr lang="zh-CN" altLang="zh-CN" dirty="0" smtClean="0">
                  <a:solidFill>
                    <a:srgbClr val="000000"/>
                  </a:solidFill>
                  <a:latin typeface="+mn-lt"/>
                  <a:ea typeface="+mn-ea"/>
                </a:rPr>
                <a:t>所</a:t>
              </a:r>
              <a:r>
                <a:rPr lang="zh-CN" altLang="en-US" dirty="0" smtClean="0">
                  <a:solidFill>
                    <a:srgbClr val="000000"/>
                  </a:solidFill>
                  <a:latin typeface="+mn-lt"/>
                  <a:ea typeface="+mn-ea"/>
                </a:rPr>
                <a:t>表示</a:t>
              </a:r>
              <a:r>
                <a:rPr lang="zh-CN" altLang="zh-CN" dirty="0" smtClean="0">
                  <a:solidFill>
                    <a:srgbClr val="000000"/>
                  </a:solidFill>
                  <a:latin typeface="+mn-lt"/>
                  <a:ea typeface="+mn-ea"/>
                </a:rPr>
                <a:t>的</a:t>
              </a:r>
              <a:r>
                <a:rPr lang="zh-CN" altLang="zh-CN" dirty="0">
                  <a:solidFill>
                    <a:srgbClr val="000000"/>
                  </a:solidFill>
                  <a:latin typeface="+mn-lt"/>
                  <a:ea typeface="+mn-ea"/>
                </a:rPr>
                <a:t>字符</a:t>
              </a:r>
              <a:endParaRPr lang="zh-CN" altLang="en-US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946258" y="6153981"/>
              <a:ext cx="69189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5" name="直接连接符 4"/>
            <p:cNvCxnSpPr>
              <a:stCxn id="76827" idx="1"/>
            </p:cNvCxnSpPr>
            <p:nvPr/>
          </p:nvCxnSpPr>
          <p:spPr bwMode="auto">
            <a:xfrm flipH="1">
              <a:off x="2997589" y="5696780"/>
              <a:ext cx="1" cy="4572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Text Box 13"/>
            <p:cNvSpPr txBox="1">
              <a:spLocks noChangeArrowheads="1"/>
            </p:cNvSpPr>
            <p:nvPr/>
          </p:nvSpPr>
          <p:spPr bwMode="auto">
            <a:xfrm>
              <a:off x="1565339" y="4919005"/>
              <a:ext cx="737542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8575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+mn-lt"/>
                  <a:ea typeface="+mn-ea"/>
                </a:rPr>
                <a:t>\” </a:t>
              </a:r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3343375" y="4887589"/>
              <a:ext cx="13388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00"/>
                  </a:solidFill>
                  <a:latin typeface="+mn-lt"/>
                  <a:ea typeface="+mn-ea"/>
                </a:rPr>
                <a:t>双引号字符</a:t>
              </a:r>
            </a:p>
          </p:txBody>
        </p:sp>
      </p:grpSp>
      <p:sp>
        <p:nvSpPr>
          <p:cNvPr id="49" name="标题 1"/>
          <p:cNvSpPr txBox="1">
            <a:spLocks/>
          </p:cNvSpPr>
          <p:nvPr/>
        </p:nvSpPr>
        <p:spPr>
          <a:xfrm>
            <a:off x="485775" y="255588"/>
            <a:ext cx="8089900" cy="584200"/>
          </a:xfrm>
          <a:prstGeom prst="rect">
            <a:avLst/>
          </a:prstGeom>
        </p:spPr>
        <p:txBody>
          <a:bodyPr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dirty="0"/>
              <a:t>常见的转义符</a:t>
            </a:r>
          </a:p>
        </p:txBody>
      </p:sp>
    </p:spTree>
    <p:extLst>
      <p:ext uri="{BB962C8B-B14F-4D97-AF65-F5344CB8AC3E}">
        <p14:creationId xmlns:p14="http://schemas.microsoft.com/office/powerpoint/2010/main" val="133141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转义</a:t>
            </a:r>
            <a:r>
              <a:rPr lang="zh-CN" altLang="en-US" dirty="0" smtClean="0"/>
              <a:t>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int main(int argc, char* argv[])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{	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=5;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char c=‘w’;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printf</a:t>
            </a:r>
            <a:r>
              <a:rPr lang="nn-NO" altLang="zh-CN" sz="1600" dirty="0" smtClean="0"/>
              <a:t>(“i</a:t>
            </a:r>
            <a:r>
              <a:rPr lang="nn-NO" altLang="zh-CN" sz="1600" dirty="0"/>
              <a:t>=%</a:t>
            </a:r>
            <a:r>
              <a:rPr lang="nn-NO" altLang="zh-CN" sz="1600" dirty="0" smtClean="0"/>
              <a:t>d</a:t>
            </a:r>
            <a:r>
              <a:rPr lang="nn-NO" altLang="zh-CN" sz="1600" dirty="0" smtClean="0">
                <a:solidFill>
                  <a:srgbClr val="FF0000"/>
                </a:solidFill>
              </a:rPr>
              <a:t>\n</a:t>
            </a:r>
            <a:r>
              <a:rPr lang="nn-NO" altLang="zh-CN" sz="1600" dirty="0" smtClean="0"/>
              <a:t>”,</a:t>
            </a:r>
            <a:r>
              <a:rPr lang="nn-NO" altLang="zh-CN" sz="1600" dirty="0"/>
              <a:t>i);  </a:t>
            </a:r>
            <a:r>
              <a:rPr lang="nn-NO" altLang="zh-CN" sz="1600" dirty="0" smtClean="0"/>
              <a:t>      //</a:t>
            </a:r>
            <a:r>
              <a:rPr lang="zh-CN" altLang="en-US" sz="1600" dirty="0" smtClean="0"/>
              <a:t>换行</a:t>
            </a:r>
            <a:endParaRPr lang="nn-NO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printf</a:t>
            </a:r>
            <a:r>
              <a:rPr lang="nn-NO" altLang="zh-CN" sz="1600" dirty="0" smtClean="0"/>
              <a:t>(“i</a:t>
            </a:r>
            <a:r>
              <a:rPr lang="nn-NO" altLang="zh-CN" sz="1600" dirty="0"/>
              <a:t>=</a:t>
            </a:r>
            <a:r>
              <a:rPr lang="nn-NO" altLang="zh-CN" sz="1600" dirty="0">
                <a:solidFill>
                  <a:srgbClr val="FF0000"/>
                </a:solidFill>
              </a:rPr>
              <a:t>\</a:t>
            </a:r>
            <a:r>
              <a:rPr lang="nn-NO" altLang="zh-CN" sz="1600" dirty="0" smtClean="0">
                <a:solidFill>
                  <a:srgbClr val="FF0000"/>
                </a:solidFill>
              </a:rPr>
              <a:t>b</a:t>
            </a:r>
            <a:r>
              <a:rPr lang="nn-NO" altLang="zh-CN" sz="1600" dirty="0" smtClean="0"/>
              <a:t>%d\n”,</a:t>
            </a:r>
            <a:r>
              <a:rPr lang="nn-NO" altLang="zh-CN" sz="1600" dirty="0"/>
              <a:t>i);  </a:t>
            </a:r>
            <a:r>
              <a:rPr lang="nn-NO" altLang="zh-CN" sz="1600" dirty="0" smtClean="0"/>
              <a:t>   </a:t>
            </a:r>
            <a:r>
              <a:rPr lang="nn-NO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光标退一格后，再输出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i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的值，以十进制数形式</a:t>
            </a:r>
            <a:endParaRPr lang="nn-NO" altLang="zh-CN" sz="1600" b="1" dirty="0">
              <a:solidFill>
                <a:srgbClr val="C00000"/>
              </a:solidFill>
            </a:endParaRPr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printf</a:t>
            </a:r>
            <a:r>
              <a:rPr lang="nn-NO" altLang="zh-CN" sz="1600" dirty="0" smtClean="0"/>
              <a:t>(“i</a:t>
            </a:r>
            <a:r>
              <a:rPr lang="nn-NO" altLang="zh-CN" sz="1600" dirty="0"/>
              <a:t>=</a:t>
            </a:r>
            <a:r>
              <a:rPr lang="nn-NO" altLang="zh-CN" sz="1600" dirty="0">
                <a:solidFill>
                  <a:srgbClr val="FF0000"/>
                </a:solidFill>
              </a:rPr>
              <a:t>\</a:t>
            </a:r>
            <a:r>
              <a:rPr lang="nn-NO" altLang="zh-CN" sz="1600" dirty="0" smtClean="0">
                <a:solidFill>
                  <a:srgbClr val="FF0000"/>
                </a:solidFill>
              </a:rPr>
              <a:t>t</a:t>
            </a:r>
            <a:r>
              <a:rPr lang="nn-NO" altLang="zh-CN" sz="1600" dirty="0" smtClean="0"/>
              <a:t>%d\n”,</a:t>
            </a:r>
            <a:r>
              <a:rPr lang="nn-NO" altLang="zh-CN" sz="1600" dirty="0"/>
              <a:t>i</a:t>
            </a:r>
            <a:r>
              <a:rPr lang="nn-NO" altLang="zh-CN" sz="1600" dirty="0" smtClean="0"/>
              <a:t>);      //</a:t>
            </a:r>
            <a:r>
              <a:rPr lang="zh-CN" altLang="en-US" sz="1600" dirty="0" smtClean="0"/>
              <a:t>制表格式</a:t>
            </a:r>
            <a:endParaRPr lang="nn-NO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printf</a:t>
            </a:r>
            <a:r>
              <a:rPr lang="nn-NO" altLang="zh-CN" sz="1600" dirty="0" smtClean="0"/>
              <a:t>(“i</a:t>
            </a:r>
            <a:r>
              <a:rPr lang="nn-NO" altLang="zh-CN" sz="1600" dirty="0"/>
              <a:t>=</a:t>
            </a:r>
            <a:r>
              <a:rPr lang="nn-NO" altLang="zh-CN" sz="1600" dirty="0">
                <a:solidFill>
                  <a:srgbClr val="FF0000"/>
                </a:solidFill>
              </a:rPr>
              <a:t>\</a:t>
            </a:r>
            <a:r>
              <a:rPr lang="nn-NO" altLang="zh-CN" sz="1600" dirty="0" smtClean="0">
                <a:solidFill>
                  <a:srgbClr val="FF0000"/>
                </a:solidFill>
              </a:rPr>
              <a:t>t\b</a:t>
            </a:r>
            <a:r>
              <a:rPr lang="nn-NO" altLang="zh-CN" sz="1600" dirty="0" smtClean="0"/>
              <a:t>%d\n”,</a:t>
            </a:r>
            <a:r>
              <a:rPr lang="nn-NO" altLang="zh-CN" sz="1600" dirty="0"/>
              <a:t>i); </a:t>
            </a:r>
            <a:r>
              <a:rPr lang="nn-NO" altLang="zh-CN" sz="16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制表</a:t>
            </a:r>
            <a:endParaRPr lang="nn-NO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   printf</a:t>
            </a:r>
            <a:r>
              <a:rPr lang="nn-NO" altLang="zh-CN" sz="1600" dirty="0" smtClean="0"/>
              <a:t>(“i</a:t>
            </a:r>
            <a:r>
              <a:rPr lang="nn-NO" altLang="zh-CN" sz="1600" dirty="0"/>
              <a:t>=</a:t>
            </a:r>
            <a:r>
              <a:rPr lang="nn-NO" altLang="zh-CN" sz="1600" dirty="0">
                <a:solidFill>
                  <a:srgbClr val="FF0000"/>
                </a:solidFill>
              </a:rPr>
              <a:t>\</a:t>
            </a:r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nn-NO" altLang="zh-CN" sz="1600" dirty="0" smtClean="0"/>
              <a:t>%d\n”,</a:t>
            </a:r>
            <a:r>
              <a:rPr lang="nn-NO" altLang="zh-CN" sz="1600" dirty="0"/>
              <a:t>i); </a:t>
            </a:r>
            <a:r>
              <a:rPr lang="nn-NO" altLang="zh-CN" sz="1600" dirty="0" smtClean="0"/>
              <a:t>     //</a:t>
            </a:r>
            <a:r>
              <a:rPr lang="zh-CN" altLang="en-US" sz="1600" dirty="0" smtClean="0"/>
              <a:t>响铃，然后输出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的值</a:t>
            </a:r>
            <a:endParaRPr lang="nn-NO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(“a\n</a:t>
            </a:r>
            <a:r>
              <a:rPr lang="en-US" altLang="zh-CN" sz="1600" dirty="0" smtClean="0"/>
              <a:t>”);       //</a:t>
            </a:r>
            <a:r>
              <a:rPr lang="zh-CN" altLang="en-US" sz="1600" dirty="0" smtClean="0"/>
              <a:t>输出</a:t>
            </a:r>
            <a:r>
              <a:rPr lang="en-US" altLang="zh-CN" sz="1600" dirty="0" smtClean="0"/>
              <a:t>a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FF0000"/>
                </a:solidFill>
              </a:rPr>
              <a:t>\’</a:t>
            </a:r>
            <a:r>
              <a:rPr lang="en-US" altLang="zh-CN" sz="1600" dirty="0"/>
              <a:t>a</a:t>
            </a:r>
            <a:r>
              <a:rPr lang="en-US" altLang="zh-CN" sz="1600" dirty="0">
                <a:solidFill>
                  <a:srgbClr val="FF0000"/>
                </a:solidFill>
              </a:rPr>
              <a:t>\’</a:t>
            </a:r>
            <a:r>
              <a:rPr lang="en-US" altLang="zh-CN" sz="1600" dirty="0"/>
              <a:t>\n</a:t>
            </a:r>
            <a:r>
              <a:rPr lang="en-US" altLang="zh-CN" sz="1600" dirty="0" smtClean="0"/>
              <a:t>”);  //</a:t>
            </a:r>
            <a:r>
              <a:rPr lang="zh-CN" altLang="en-US" sz="1600" dirty="0" smtClean="0"/>
              <a:t>输出：</a:t>
            </a:r>
            <a:r>
              <a:rPr lang="en-US" altLang="zh-CN" sz="1600" dirty="0" smtClean="0"/>
              <a:t>’a’</a:t>
            </a:r>
            <a:r>
              <a:rPr lang="zh-CN" altLang="en-US" sz="1600" dirty="0" smtClean="0"/>
              <a:t>（注意与上条语句的输出结果的区别）</a:t>
            </a:r>
            <a:endParaRPr lang="nn-NO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 err="1"/>
              <a:t>abcde</a:t>
            </a:r>
            <a:r>
              <a:rPr lang="en-US" altLang="zh-CN" sz="1600" dirty="0"/>
              <a:t>\n</a:t>
            </a:r>
            <a:r>
              <a:rPr lang="en-US" altLang="zh-CN" sz="1600" dirty="0" smtClean="0"/>
              <a:t>”);           //</a:t>
            </a:r>
            <a:r>
              <a:rPr lang="zh-CN" altLang="en-US" sz="1600" dirty="0" smtClean="0"/>
              <a:t>输出：</a:t>
            </a:r>
            <a:r>
              <a:rPr lang="en-US" altLang="zh-CN" sz="1600" dirty="0" err="1" smtClean="0"/>
              <a:t>abcde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FF0000"/>
                </a:solidFill>
              </a:rPr>
              <a:t>\”</a:t>
            </a:r>
            <a:r>
              <a:rPr lang="en-US" altLang="zh-CN" sz="1600" dirty="0" err="1"/>
              <a:t>abcde</a:t>
            </a:r>
            <a:r>
              <a:rPr lang="en-US" altLang="zh-CN" sz="1600" dirty="0">
                <a:solidFill>
                  <a:srgbClr val="FF0000"/>
                </a:solidFill>
              </a:rPr>
              <a:t>\”</a:t>
            </a:r>
            <a:r>
              <a:rPr lang="en-US" altLang="zh-CN" sz="1600" dirty="0"/>
              <a:t>\n”);   </a:t>
            </a:r>
            <a:r>
              <a:rPr lang="en-US" altLang="zh-CN" sz="1600" dirty="0" smtClean="0"/>
              <a:t>  //</a:t>
            </a:r>
            <a:r>
              <a:rPr lang="zh-CN" altLang="en-US" sz="1600" dirty="0" smtClean="0"/>
              <a:t>输出：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abcde</a:t>
            </a:r>
            <a:r>
              <a:rPr lang="en-US" altLang="zh-CN" sz="1600" dirty="0" smtClean="0"/>
              <a:t>”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return</a:t>
            </a:r>
            <a:r>
              <a:rPr lang="nn-NO" altLang="zh-CN" sz="1600" dirty="0"/>
              <a:t> 0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nn-NO" altLang="zh-CN" sz="1600" dirty="0"/>
              <a:t>   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6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633" y="1184564"/>
            <a:ext cx="8167255" cy="3345161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int main()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{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char c1,c2;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c1=97;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相当于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c1= </a:t>
            </a:r>
            <a:r>
              <a:rPr lang="en-US" altLang="zh-CN" sz="2000" dirty="0">
                <a:solidFill>
                  <a:srgbClr val="000000"/>
                </a:solidFill>
              </a:rPr>
              <a:t>‘a’ ;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c2=98;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相当于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c2=</a:t>
            </a:r>
            <a:r>
              <a:rPr lang="en-US" altLang="zh-CN" sz="2000" dirty="0">
                <a:solidFill>
                  <a:srgbClr val="000000"/>
                </a:solidFill>
              </a:rPr>
              <a:t> ‘b’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(“%c %c\n”,c1,c2);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(“%d %d\n”,c1,c2);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return 0;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｝     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</a:rPr>
            </a:br>
            <a:endParaRPr lang="zh-CN" alt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472784" y="4878513"/>
            <a:ext cx="8052955" cy="981289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rPr>
              <a:t>说明：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将整数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97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98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分别赋给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c1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c2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，相当于以下两个赋值语句：</a:t>
            </a:r>
            <a:endParaRPr lang="en-US" altLang="zh-CN" sz="1800" dirty="0">
              <a:solidFill>
                <a:srgbClr val="000099"/>
              </a:solidFill>
              <a:latin typeface="+mn-lt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                  c1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＝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ａ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；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c2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＝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ｂ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；</a:t>
            </a:r>
          </a:p>
          <a:p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因为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’a’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’b’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的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码为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97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98</a:t>
            </a:r>
            <a:endParaRPr lang="zh-CN" altLang="en-US" sz="18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4955019" y="3394525"/>
            <a:ext cx="3570720" cy="1130743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运行结果：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   ａ ｂ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   </a:t>
            </a:r>
            <a:r>
              <a:rPr lang="en-US" altLang="zh-CN" sz="1800" b="1" dirty="0">
                <a:solidFill>
                  <a:srgbClr val="0000CC"/>
                </a:solidFill>
                <a:latin typeface="宋体" pitchFamily="2" charset="-122"/>
              </a:rPr>
              <a:t>97 98</a:t>
            </a:r>
          </a:p>
        </p:txBody>
      </p:sp>
      <p:sp>
        <p:nvSpPr>
          <p:cNvPr id="2" name="矩形 1"/>
          <p:cNvSpPr/>
          <p:nvPr/>
        </p:nvSpPr>
        <p:spPr>
          <a:xfrm>
            <a:off x="498763" y="334447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给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字符变量赋以整数</a:t>
            </a:r>
          </a:p>
        </p:txBody>
      </p:sp>
    </p:spTree>
    <p:extLst>
      <p:ext uri="{BB962C8B-B14F-4D97-AF65-F5344CB8AC3E}">
        <p14:creationId xmlns:p14="http://schemas.microsoft.com/office/powerpoint/2010/main" val="3269640723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nimBg="1"/>
      <p:bldP spid="7782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92282" y="1068802"/>
            <a:ext cx="8032173" cy="3311839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int  main()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{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char c1,c2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；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c1=’a’;     </a:t>
            </a:r>
            <a:r>
              <a:rPr lang="en-US" altLang="zh-CN" sz="2000" dirty="0">
                <a:solidFill>
                  <a:srgbClr val="000000"/>
                </a:solidFill>
              </a:rPr>
              <a:t>//ASCII ‘a’ =0x61=97, ‘A’=0x41=65,  </a:t>
            </a:r>
            <a:r>
              <a:rPr lang="en-US" altLang="zh-CN" sz="2000" b="1" dirty="0">
                <a:solidFill>
                  <a:srgbClr val="FF0000"/>
                </a:solidFill>
              </a:rPr>
              <a:t>‘A’+32=’a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’=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‘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’+0x20</a:t>
            </a:r>
            <a:r>
              <a:rPr lang="en-US" altLang="zh-CN" sz="2000" dirty="0">
                <a:solidFill>
                  <a:srgbClr val="000000"/>
                </a:solidFill>
              </a:rPr>
              <a:t/>
            </a:r>
            <a:br>
              <a:rPr lang="en-US" altLang="zh-CN" sz="2000" dirty="0">
                <a:solidFill>
                  <a:srgbClr val="000000"/>
                </a:solidFill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c2=’b’;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c1=c1-32;    //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‘a’-‘A’=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  <a:ea typeface="+mn-ea"/>
              </a:rPr>
              <a:t>32=0x20;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/>
            </a:r>
            <a:b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c2=c2-32;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(“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％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％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c″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c1,c2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）；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return 0;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｝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405244" y="4657311"/>
            <a:ext cx="8106931" cy="1131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rPr>
              <a:t>说明：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程序的作用是将两个小写字母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转换成大写字母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。从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代码表中可以看到每一个小写字母比它相应的大写字母的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码大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32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+mn-lt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Ｃ语言允许字符数据与整数直接进行算术运算。  　　　　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5054600" y="3221427"/>
            <a:ext cx="3457575" cy="719138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运行结果：</a:t>
            </a: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Ａ Ｂ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宋体" pitchFamily="2" charset="-122"/>
              </a:rPr>
              <a:t>   </a:t>
            </a:r>
          </a:p>
        </p:txBody>
      </p:sp>
      <p:sp>
        <p:nvSpPr>
          <p:cNvPr id="2" name="矩形 1"/>
          <p:cNvSpPr/>
          <p:nvPr/>
        </p:nvSpPr>
        <p:spPr>
          <a:xfrm>
            <a:off x="482599" y="233196"/>
            <a:ext cx="7223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大小写字母的转换    </a:t>
            </a:r>
          </a:p>
        </p:txBody>
      </p:sp>
    </p:spTree>
    <p:extLst>
      <p:ext uri="{BB962C8B-B14F-4D97-AF65-F5344CB8AC3E}">
        <p14:creationId xmlns:p14="http://schemas.microsoft.com/office/powerpoint/2010/main" val="573486531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nimBg="1"/>
      <p:bldP spid="7885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非基本数据类型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非基本类型指的是由用户根据基本数据类型自己定义的数据类型（构造类型）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通常有以下七种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void     </a:t>
            </a:r>
            <a:r>
              <a:rPr lang="zh-CN" altLang="en-US" dirty="0">
                <a:solidFill>
                  <a:srgbClr val="0000CC"/>
                </a:solidFill>
              </a:rPr>
              <a:t>空类型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type[]  </a:t>
            </a:r>
            <a:r>
              <a:rPr lang="zh-CN" altLang="en-US" dirty="0">
                <a:solidFill>
                  <a:srgbClr val="0000CC"/>
                </a:solidFill>
              </a:rPr>
              <a:t>数组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type *   </a:t>
            </a:r>
            <a:r>
              <a:rPr lang="zh-CN" altLang="en-US" dirty="0">
                <a:solidFill>
                  <a:srgbClr val="0000CC"/>
                </a:solidFill>
              </a:rPr>
              <a:t>指针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rgbClr val="0000CC"/>
                </a:solidFill>
              </a:rPr>
              <a:t>struct</a:t>
            </a:r>
            <a:r>
              <a:rPr lang="en-US" altLang="zh-CN" dirty="0">
                <a:solidFill>
                  <a:srgbClr val="0000CC"/>
                </a:solidFill>
              </a:rPr>
              <a:t>   </a:t>
            </a:r>
            <a:r>
              <a:rPr lang="zh-CN" altLang="en-US" dirty="0">
                <a:solidFill>
                  <a:srgbClr val="0000CC"/>
                </a:solidFill>
              </a:rPr>
              <a:t>结构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union    </a:t>
            </a:r>
            <a:r>
              <a:rPr lang="zh-CN" altLang="en-US" dirty="0">
                <a:solidFill>
                  <a:srgbClr val="0000CC"/>
                </a:solidFill>
              </a:rPr>
              <a:t>联合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rgbClr val="0000CC"/>
                </a:solidFill>
              </a:rPr>
              <a:t>enum</a:t>
            </a:r>
            <a:r>
              <a:rPr lang="en-US" altLang="zh-CN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rgbClr val="0000CC"/>
                </a:solidFill>
              </a:rPr>
              <a:t>枚举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以后</a:t>
            </a:r>
            <a:r>
              <a:rPr lang="zh-CN" altLang="en-US" dirty="0"/>
              <a:t>将陆续介绍</a:t>
            </a:r>
          </a:p>
        </p:txBody>
      </p:sp>
    </p:spTree>
    <p:extLst>
      <p:ext uri="{BB962C8B-B14F-4D97-AF65-F5344CB8AC3E}">
        <p14:creationId xmlns:p14="http://schemas.microsoft.com/office/powerpoint/2010/main" val="8524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程序说明与预编译命令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参见上一章的解释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查看</a:t>
            </a:r>
            <a:r>
              <a:rPr lang="zh-CN" altLang="en-US" sz="2000" dirty="0"/>
              <a:t>宏展开：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 c</a:t>
            </a:r>
            <a:r>
              <a:rPr lang="zh-CN" altLang="en-US" sz="2000" dirty="0"/>
              <a:t>程序名  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E</a:t>
            </a: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1080B"/>
                </a:solidFill>
              </a:rPr>
              <a:t> </a:t>
            </a:r>
            <a:r>
              <a:rPr lang="en-US" altLang="zh-CN" sz="1800" dirty="0" err="1" smtClean="0">
                <a:solidFill>
                  <a:srgbClr val="01080B"/>
                </a:solidFill>
              </a:rPr>
              <a:t>gcc</a:t>
            </a:r>
            <a:r>
              <a:rPr lang="zh-CN" altLang="en-US" sz="1800" dirty="0" smtClean="0">
                <a:solidFill>
                  <a:srgbClr val="01080B"/>
                </a:solidFill>
              </a:rPr>
              <a:t>在  </a:t>
            </a:r>
            <a:r>
              <a:rPr lang="en-US" altLang="zh-CN" sz="1800" dirty="0" smtClean="0">
                <a:solidFill>
                  <a:srgbClr val="01080B"/>
                </a:solidFill>
              </a:rPr>
              <a:t>…../Dev-</a:t>
            </a:r>
            <a:r>
              <a:rPr lang="en-US" altLang="zh-CN" sz="1800" dirty="0" err="1" smtClean="0">
                <a:solidFill>
                  <a:srgbClr val="01080B"/>
                </a:solidFill>
              </a:rPr>
              <a:t>Cpp</a:t>
            </a:r>
            <a:r>
              <a:rPr lang="en-US" altLang="zh-CN" sz="1800" dirty="0" smtClean="0">
                <a:solidFill>
                  <a:srgbClr val="01080B"/>
                </a:solidFill>
              </a:rPr>
              <a:t>\MinGW64\bin </a:t>
            </a:r>
            <a:r>
              <a:rPr lang="zh-CN" altLang="en-US" sz="1800" dirty="0" smtClean="0">
                <a:solidFill>
                  <a:srgbClr val="01080B"/>
                </a:solidFill>
              </a:rPr>
              <a:t>中，如</a:t>
            </a:r>
            <a:endParaRPr lang="en-US" altLang="zh-CN" sz="1800" dirty="0" smtClean="0">
              <a:solidFill>
                <a:srgbClr val="01080B"/>
              </a:solidFill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1080B"/>
                </a:solidFill>
              </a:rPr>
              <a:t>D:\Program Files (x86)\Dev-</a:t>
            </a:r>
            <a:r>
              <a:rPr lang="en-US" altLang="zh-CN" sz="1800" dirty="0" err="1">
                <a:solidFill>
                  <a:srgbClr val="01080B"/>
                </a:solidFill>
              </a:rPr>
              <a:t>Cpp</a:t>
            </a:r>
            <a:r>
              <a:rPr lang="en-US" altLang="zh-CN" sz="1800" dirty="0">
                <a:solidFill>
                  <a:srgbClr val="01080B"/>
                </a:solidFill>
              </a:rPr>
              <a:t>\MinGW64\bin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过程：</a:t>
            </a:r>
            <a:endParaRPr lang="en-US" altLang="zh-CN" sz="20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假设当前目录是</a:t>
            </a:r>
            <a:r>
              <a:rPr lang="en-US" altLang="zh-CN" sz="1800" dirty="0" smtClean="0"/>
              <a:t>C</a:t>
            </a:r>
            <a:r>
              <a:rPr lang="zh-CN" altLang="en-US" sz="1800" dirty="0" smtClean="0"/>
              <a:t>源程序所在文件夹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打开</a:t>
            </a:r>
            <a:r>
              <a:rPr lang="en-US" altLang="zh-CN" sz="1800" dirty="0" err="1" smtClean="0"/>
              <a:t>cmd</a:t>
            </a:r>
            <a:r>
              <a:rPr lang="zh-CN" altLang="en-US" sz="1800" dirty="0" smtClean="0"/>
              <a:t>窗口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运行</a:t>
            </a:r>
            <a:r>
              <a:rPr lang="en-US" altLang="zh-CN" sz="1800" dirty="0" smtClean="0"/>
              <a:t>path</a:t>
            </a:r>
            <a:r>
              <a:rPr lang="zh-CN" altLang="en-US" sz="1800" dirty="0" smtClean="0"/>
              <a:t>命令，会看到目前系统设置的路径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添加</a:t>
            </a:r>
            <a:r>
              <a:rPr lang="en-US" altLang="zh-CN" sz="1800" dirty="0" err="1" smtClean="0"/>
              <a:t>gcc</a:t>
            </a:r>
            <a:r>
              <a:rPr lang="zh-CN" altLang="en-US" sz="1800" dirty="0" smtClean="0"/>
              <a:t>所在的路径：</a:t>
            </a:r>
            <a:r>
              <a:rPr lang="en-US" altLang="zh-CN" sz="1800" dirty="0"/>
              <a:t> </a:t>
            </a:r>
            <a:endParaRPr lang="en-US" altLang="zh-CN" sz="1800" dirty="0" smtClean="0"/>
          </a:p>
          <a:p>
            <a:pPr marL="13144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path</a:t>
            </a:r>
            <a:r>
              <a:rPr lang="en-US" altLang="zh-CN" sz="1600" dirty="0"/>
              <a:t>=%path%;D:\Program Files (x86)\</a:t>
            </a:r>
            <a:r>
              <a:rPr lang="en-US" altLang="zh-CN" sz="1600" dirty="0" smtClean="0"/>
              <a:t>Dev-</a:t>
            </a:r>
            <a:r>
              <a:rPr lang="en-US" altLang="zh-CN" sz="1600" dirty="0" err="1" smtClean="0"/>
              <a:t>Cpp</a:t>
            </a:r>
            <a:r>
              <a:rPr lang="en-US" altLang="zh-CN" sz="1600" dirty="0" smtClean="0"/>
              <a:t>\MinGW64\bin</a:t>
            </a:r>
          </a:p>
          <a:p>
            <a:pPr marL="13144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现在，在任何目录下均可执行在</a:t>
            </a:r>
            <a:r>
              <a:rPr lang="en-US" altLang="zh-CN" sz="1600" dirty="0" smtClean="0"/>
              <a:t>path</a:t>
            </a:r>
            <a:r>
              <a:rPr lang="zh-CN" altLang="en-US" sz="1600" dirty="0" smtClean="0"/>
              <a:t>中包括的路径下的命令，如</a:t>
            </a:r>
            <a:r>
              <a:rPr lang="en-US" altLang="zh-CN" sz="1600" dirty="0" err="1" smtClean="0"/>
              <a:t>gcc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g++</a:t>
            </a:r>
            <a:r>
              <a:rPr lang="zh-CN" altLang="en-US" sz="1600" dirty="0" smtClean="0"/>
              <a:t>等</a:t>
            </a:r>
            <a:endParaRPr lang="en-US" altLang="zh-CN" sz="16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在当前目录下运行：</a:t>
            </a:r>
            <a:r>
              <a:rPr lang="en-US" altLang="zh-CN" sz="1800" dirty="0" err="1" smtClean="0"/>
              <a:t>gcc</a:t>
            </a:r>
            <a:r>
              <a:rPr lang="en-US" altLang="zh-CN" sz="1800" dirty="0" smtClean="0"/>
              <a:t>  c</a:t>
            </a:r>
            <a:r>
              <a:rPr lang="zh-CN" altLang="en-US" sz="1800" dirty="0" smtClean="0"/>
              <a:t>源文件名</a:t>
            </a:r>
            <a:r>
              <a:rPr lang="en-US" altLang="zh-CN" sz="1800" dirty="0" smtClean="0"/>
              <a:t>.c -E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3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定义变量和赋初值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在主函数</a:t>
            </a:r>
            <a:r>
              <a:rPr lang="en-US" altLang="zh-CN" sz="2000" dirty="0"/>
              <a:t>main( ) </a:t>
            </a:r>
            <a:r>
              <a:rPr lang="zh-CN" altLang="en-US" sz="2000" dirty="0"/>
              <a:t>中的声明部分</a:t>
            </a:r>
            <a:endParaRPr lang="en-US" altLang="zh-CN" sz="2000" dirty="0"/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为</a:t>
            </a:r>
            <a:r>
              <a:rPr lang="zh-CN" altLang="en-US" sz="1800" b="1" dirty="0">
                <a:solidFill>
                  <a:srgbClr val="7030A0"/>
                </a:solidFill>
              </a:rPr>
              <a:t>解决给定的问题，需要定义哪些变量？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这些</a:t>
            </a:r>
            <a:r>
              <a:rPr lang="zh-CN" altLang="en-US" sz="1800" b="1" dirty="0">
                <a:solidFill>
                  <a:srgbClr val="7030A0"/>
                </a:solidFill>
              </a:rPr>
              <a:t>变量的精度有何要求？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根据</a:t>
            </a:r>
            <a:r>
              <a:rPr lang="zh-CN" altLang="en-US" sz="1800" b="1" dirty="0">
                <a:solidFill>
                  <a:srgbClr val="7030A0"/>
                </a:solidFill>
              </a:rPr>
              <a:t>精度要求设置变量的数据类型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目的是为其分配相应的</a:t>
            </a:r>
            <a:r>
              <a:rPr lang="zh-CN" altLang="en-US" sz="2000" b="1" dirty="0">
                <a:solidFill>
                  <a:srgbClr val="0000CC"/>
                </a:solidFill>
              </a:rPr>
              <a:t>内存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单元空间，</a:t>
            </a:r>
            <a:r>
              <a:rPr lang="zh-CN" altLang="en-US" sz="2000" b="1" dirty="0">
                <a:solidFill>
                  <a:srgbClr val="000000"/>
                </a:solidFill>
                <a:sym typeface="宋体" panose="02010600030101010101" pitchFamily="2" charset="-122"/>
              </a:rPr>
              <a:t>并</a:t>
            </a:r>
            <a:r>
              <a:rPr lang="zh-CN" altLang="en-US" sz="2000" b="1" dirty="0">
                <a:solidFill>
                  <a:srgbClr val="C00000"/>
                </a:solidFill>
              </a:rPr>
              <a:t>确定些变量的</a:t>
            </a:r>
            <a:r>
              <a:rPr lang="zh-CN" altLang="en-US" sz="2000" b="1" dirty="0">
                <a:solidFill>
                  <a:srgbClr val="0000CC"/>
                </a:solidFill>
              </a:rPr>
              <a:t>存储格式</a:t>
            </a:r>
            <a:r>
              <a:rPr lang="zh-CN" altLang="en-US" sz="2000" b="1" dirty="0">
                <a:solidFill>
                  <a:srgbClr val="C00000"/>
                </a:solidFill>
              </a:rPr>
              <a:t>；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如定义变量名为 </a:t>
            </a:r>
            <a:r>
              <a:rPr lang="en-US" altLang="zh-CN" sz="2000" dirty="0"/>
              <a:t>a </a:t>
            </a:r>
            <a:r>
              <a:rPr lang="zh-CN" altLang="en-US" sz="2000" dirty="0"/>
              <a:t>的整型变量</a:t>
            </a:r>
          </a:p>
          <a:p>
            <a:pPr marL="971550" lvl="1"/>
            <a:r>
              <a:rPr lang="en-US" altLang="zh-CN" sz="1800" dirty="0" err="1"/>
              <a:t>int</a:t>
            </a:r>
            <a:r>
              <a:rPr lang="en-US" altLang="zh-CN" sz="1800" dirty="0"/>
              <a:t> a = 300;    //</a:t>
            </a:r>
            <a:r>
              <a:rPr lang="zh-CN" altLang="en-US" sz="1800" dirty="0"/>
              <a:t>赋值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注：</a:t>
            </a:r>
            <a:r>
              <a:rPr lang="en-US" altLang="zh-CN" sz="1800" dirty="0"/>
              <a:t>C</a:t>
            </a:r>
            <a:r>
              <a:rPr lang="zh-CN" altLang="en-US" sz="1800" dirty="0"/>
              <a:t>语言中，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符号</a:t>
            </a:r>
            <a:r>
              <a:rPr lang="en-US" altLang="zh-CN" sz="18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“=”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是一个“</a:t>
            </a:r>
            <a:r>
              <a:rPr lang="zh-CN" altLang="en-US" sz="18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运算符，不是“</a:t>
            </a:r>
            <a:r>
              <a:rPr lang="zh-CN" altLang="en-US" sz="18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等于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CN" altLang="en-US" sz="18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</a:t>
            </a:r>
            <a:endParaRPr lang="en-US" altLang="zh-CN" sz="18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1550" lvl="1"/>
            <a:r>
              <a:rPr lang="zh-CN" altLang="en-US" sz="1800" dirty="0"/>
              <a:t>含义：将一个整数常量</a:t>
            </a:r>
            <a:r>
              <a:rPr lang="en-US" altLang="zh-CN" sz="1800" dirty="0"/>
              <a:t>300</a:t>
            </a:r>
            <a:r>
              <a:rPr lang="zh-CN" altLang="en-US" sz="1800" dirty="0">
                <a:solidFill>
                  <a:srgbClr val="7030A0"/>
                </a:solidFill>
              </a:rPr>
              <a:t>赋值给</a:t>
            </a:r>
            <a:r>
              <a:rPr lang="zh-CN" altLang="en-US" sz="1800" dirty="0"/>
              <a:t>整型变量</a:t>
            </a:r>
            <a:r>
              <a:rPr lang="en-US" altLang="zh-CN" sz="1800" dirty="0"/>
              <a:t>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系统会根据变量</a:t>
            </a:r>
            <a:r>
              <a:rPr lang="en-US" altLang="zh-CN" sz="2000" b="1" dirty="0">
                <a:solidFill>
                  <a:srgbClr val="006600"/>
                </a:solidFill>
              </a:rPr>
              <a:t>a</a:t>
            </a:r>
            <a:r>
              <a:rPr lang="zh-CN" altLang="en-US" sz="2000" b="1" dirty="0">
                <a:solidFill>
                  <a:srgbClr val="006600"/>
                </a:solidFill>
              </a:rPr>
              <a:t>的精度要求，</a:t>
            </a:r>
            <a:r>
              <a:rPr lang="zh-CN" altLang="en-US" sz="2000" b="1" dirty="0">
                <a:solidFill>
                  <a:srgbClr val="FF0000"/>
                </a:solidFill>
              </a:rPr>
              <a:t>安排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个字节的内存单元</a:t>
            </a:r>
            <a:r>
              <a:rPr lang="zh-CN" altLang="en-US" sz="2000" b="1" dirty="0">
                <a:solidFill>
                  <a:srgbClr val="006600"/>
                </a:solidFill>
              </a:rPr>
              <a:t>，并</a:t>
            </a:r>
            <a:r>
              <a:rPr lang="zh-CN" altLang="en-US" sz="2000" b="1" dirty="0">
                <a:solidFill>
                  <a:srgbClr val="FF0000"/>
                </a:solidFill>
              </a:rPr>
              <a:t>以整数的格式</a:t>
            </a:r>
            <a:r>
              <a:rPr lang="zh-CN" altLang="en-US" sz="2000" b="1" dirty="0">
                <a:solidFill>
                  <a:srgbClr val="006600"/>
                </a:solidFill>
              </a:rPr>
              <a:t>存放 </a:t>
            </a:r>
            <a:r>
              <a:rPr lang="en-US" altLang="zh-CN" sz="2000" b="1" dirty="0">
                <a:solidFill>
                  <a:srgbClr val="006600"/>
                </a:solidFill>
              </a:rPr>
              <a:t>a </a:t>
            </a:r>
            <a:r>
              <a:rPr lang="zh-CN" altLang="en-US" sz="2000" b="1" dirty="0">
                <a:solidFill>
                  <a:srgbClr val="006600"/>
                </a:solidFill>
              </a:rPr>
              <a:t>变量的整数值；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7030A0"/>
                </a:solidFill>
              </a:rPr>
              <a:t>变量名 </a:t>
            </a:r>
            <a:r>
              <a:rPr lang="en-US" altLang="zh-CN" sz="2000" b="1" u="sng" dirty="0">
                <a:solidFill>
                  <a:srgbClr val="7030A0"/>
                </a:solidFill>
              </a:rPr>
              <a:t>a </a:t>
            </a:r>
            <a:r>
              <a:rPr lang="zh-CN" altLang="en-US" sz="2000" b="1" u="sng" dirty="0">
                <a:solidFill>
                  <a:srgbClr val="0000CC"/>
                </a:solidFill>
              </a:rPr>
              <a:t>是这个内存单元的</a:t>
            </a:r>
            <a:r>
              <a:rPr lang="zh-CN" altLang="en-US" sz="2000" b="1" u="sng" dirty="0">
                <a:solidFill>
                  <a:srgbClr val="C00000"/>
                </a:solidFill>
              </a:rPr>
              <a:t>符号地址（名地址）</a:t>
            </a:r>
            <a:r>
              <a:rPr lang="zh-CN" altLang="en-US" sz="2000" b="1" u="sng" dirty="0">
                <a:solidFill>
                  <a:srgbClr val="0000CC"/>
                </a:solidFill>
              </a:rPr>
              <a:t>；</a:t>
            </a:r>
            <a:r>
              <a:rPr lang="zh-CN" altLang="en-US" sz="2000" b="1" dirty="0">
                <a:solidFill>
                  <a:srgbClr val="000000"/>
                </a:solidFill>
              </a:rPr>
              <a:t>类似于人的名字；</a:t>
            </a:r>
            <a:endParaRPr lang="zh-CN" altLang="en-US" sz="2000" b="1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变量的定义和内存地址的关系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4104409"/>
            <a:ext cx="8089900" cy="166254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为整型变量</a:t>
            </a:r>
            <a:r>
              <a:rPr lang="en-US" altLang="zh-CN" sz="2000" dirty="0"/>
              <a:t>a</a:t>
            </a:r>
            <a:r>
              <a:rPr lang="zh-CN" altLang="en-US" sz="2000" dirty="0"/>
              <a:t>分配</a:t>
            </a:r>
            <a:r>
              <a:rPr lang="en-US" altLang="zh-CN" sz="2000" dirty="0"/>
              <a:t>4</a:t>
            </a:r>
            <a:r>
              <a:rPr lang="zh-CN" altLang="en-US" sz="2000" dirty="0"/>
              <a:t>个字节的内存空间；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将其值</a:t>
            </a:r>
            <a:r>
              <a:rPr lang="en-US" altLang="zh-CN" sz="2000" dirty="0"/>
              <a:t>300</a:t>
            </a:r>
            <a:r>
              <a:rPr lang="zh-CN" altLang="en-US" sz="2000" dirty="0"/>
              <a:t>存入该</a:t>
            </a:r>
            <a:r>
              <a:rPr lang="zh-CN" altLang="en-US" sz="2000" dirty="0" smtClean="0"/>
              <a:t>内存单元中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变量</a:t>
            </a:r>
            <a:r>
              <a:rPr lang="en-US" altLang="zh-CN" sz="2000" b="1" dirty="0">
                <a:solidFill>
                  <a:srgbClr val="7030A0"/>
                </a:solidFill>
              </a:rPr>
              <a:t>a</a:t>
            </a:r>
            <a:r>
              <a:rPr lang="zh-CN" altLang="en-US" sz="2000" b="1" dirty="0">
                <a:solidFill>
                  <a:srgbClr val="7030A0"/>
                </a:solidFill>
              </a:rPr>
              <a:t>的内存单元地址是 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10200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（一般用低字节地址表示）</a:t>
            </a:r>
          </a:p>
        </p:txBody>
      </p:sp>
      <p:sp>
        <p:nvSpPr>
          <p:cNvPr id="4" name="矩形 3"/>
          <p:cNvSpPr/>
          <p:nvPr/>
        </p:nvSpPr>
        <p:spPr>
          <a:xfrm>
            <a:off x="581892" y="1036482"/>
            <a:ext cx="769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 a =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300;  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//300= 0x00 00 01 2C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[a]</a:t>
            </a:r>
            <a:r>
              <a:rPr lang="zh-CN" altLang="en-US" sz="2000" baseline="-25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补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= 0x00 00 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01 2C </a:t>
            </a:r>
            <a:endParaRPr lang="zh-CN" altLang="en-US" sz="2000" dirty="0">
              <a:solidFill>
                <a:srgbClr val="0000CC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3358"/>
              </p:ext>
            </p:extLst>
          </p:nvPr>
        </p:nvGraphicFramePr>
        <p:xfrm>
          <a:off x="4520242" y="1706117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2C</a:t>
                      </a:r>
                      <a:endParaRPr lang="zh-CN" altLang="en-US" dirty="0" smtClean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</a:t>
                      </a:r>
                      <a:r>
                        <a:rPr lang="en-US" altLang="zh-CN" baseline="0" dirty="0" smtClean="0">
                          <a:solidFill>
                            <a:srgbClr val="080808"/>
                          </a:solidFill>
                        </a:rPr>
                        <a:t>  01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 00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 00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954882" y="2077728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a</a:t>
            </a:r>
          </a:p>
        </p:txBody>
      </p:sp>
      <p:sp>
        <p:nvSpPr>
          <p:cNvPr id="14" name="矩形 13"/>
          <p:cNvSpPr/>
          <p:nvPr/>
        </p:nvSpPr>
        <p:spPr>
          <a:xfrm>
            <a:off x="3636822" y="2056460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10200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56798" y="1939229"/>
            <a:ext cx="143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b="1" dirty="0" smtClean="0">
                <a:solidFill>
                  <a:srgbClr val="080808"/>
                </a:solidFill>
                <a:latin typeface="+mn-lt"/>
                <a:ea typeface="+mn-ea"/>
              </a:rPr>
              <a:t>变量</a:t>
            </a:r>
            <a:r>
              <a:rPr lang="en-US" altLang="zh-CN" b="1" dirty="0" smtClean="0">
                <a:solidFill>
                  <a:srgbClr val="080808"/>
                </a:solidFill>
                <a:latin typeface="+mn-lt"/>
                <a:ea typeface="+mn-ea"/>
              </a:rPr>
              <a:t>a</a:t>
            </a:r>
            <a:r>
              <a:rPr lang="zh-CN" altLang="en-US" b="1" dirty="0" smtClean="0">
                <a:solidFill>
                  <a:srgbClr val="080808"/>
                </a:solidFill>
                <a:latin typeface="+mn-lt"/>
                <a:ea typeface="+mn-ea"/>
              </a:rPr>
              <a:t>的内存单元地址</a:t>
            </a:r>
            <a:endParaRPr lang="en-US" altLang="zh-CN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6143" y="2434985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10201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2891" y="2813511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10202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2890" y="3199468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10203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0256" y="1622443"/>
            <a:ext cx="2324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dirty="0" smtClean="0">
                <a:solidFill>
                  <a:srgbClr val="7030A0"/>
                </a:solidFill>
                <a:latin typeface="+mn-lt"/>
                <a:ea typeface="+mn-ea"/>
              </a:rPr>
              <a:t>若采用小端模式存储</a:t>
            </a:r>
            <a:endParaRPr lang="en-US" altLang="zh-CN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2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获取变量的内存单元地址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282" y="1870364"/>
            <a:ext cx="8089900" cy="43022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</a:t>
            </a:r>
            <a:r>
              <a:rPr lang="en-US" altLang="zh-CN" sz="1600" dirty="0">
                <a:solidFill>
                  <a:srgbClr val="000000"/>
                </a:solidFill>
              </a:rPr>
              <a:t>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c='5';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d=10.0;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("c=</a:t>
            </a:r>
            <a:r>
              <a:rPr lang="en-US" altLang="zh-CN" sz="1600" dirty="0">
                <a:solidFill>
                  <a:srgbClr val="0000CC"/>
                </a:solidFill>
              </a:rPr>
              <a:t>%c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n",c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(“&amp;c= </a:t>
            </a:r>
            <a:r>
              <a:rPr lang="en-US" altLang="zh-CN" sz="1600" dirty="0" smtClean="0">
                <a:solidFill>
                  <a:srgbClr val="0000CC"/>
                </a:solidFill>
              </a:rPr>
              <a:t>%u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</a:t>
            </a:r>
            <a:r>
              <a:rPr lang="en-US" altLang="zh-CN" sz="1600" dirty="0" err="1">
                <a:solidFill>
                  <a:srgbClr val="000000"/>
                </a:solidFill>
              </a:rPr>
              <a:t>”,</a:t>
            </a:r>
            <a:r>
              <a:rPr lang="en-US" altLang="zh-CN" sz="1600" b="1" dirty="0" err="1">
                <a:solidFill>
                  <a:srgbClr val="C00000"/>
                </a:solidFill>
              </a:rPr>
              <a:t>&amp;c</a:t>
            </a:r>
            <a:r>
              <a:rPr lang="en-US" altLang="zh-CN" sz="1600" dirty="0">
                <a:solidFill>
                  <a:srgbClr val="000000"/>
                </a:solidFill>
              </a:rPr>
              <a:t>);     // </a:t>
            </a:r>
            <a:r>
              <a:rPr lang="en-US" altLang="zh-CN" sz="1600" dirty="0">
                <a:solidFill>
                  <a:srgbClr val="006600"/>
                </a:solidFill>
              </a:rPr>
              <a:t>&amp;c</a:t>
            </a:r>
            <a:r>
              <a:rPr lang="zh-CN" altLang="en-US" sz="1600" dirty="0">
                <a:solidFill>
                  <a:srgbClr val="006600"/>
                </a:solidFill>
              </a:rPr>
              <a:t>：取变量</a:t>
            </a:r>
            <a:r>
              <a:rPr lang="en-US" altLang="zh-CN" sz="1600" dirty="0">
                <a:solidFill>
                  <a:srgbClr val="006600"/>
                </a:solidFill>
              </a:rPr>
              <a:t>c</a:t>
            </a:r>
            <a:r>
              <a:rPr lang="zh-CN" altLang="en-US" sz="1600" dirty="0">
                <a:solidFill>
                  <a:srgbClr val="006600"/>
                </a:solidFill>
              </a:rPr>
              <a:t>的内存地址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(“&amp;c= </a:t>
            </a:r>
            <a:r>
              <a:rPr lang="en-US" altLang="zh-CN" sz="1600" dirty="0">
                <a:solidFill>
                  <a:srgbClr val="0000CC"/>
                </a:solidFill>
              </a:rPr>
              <a:t>%x, %8X, %-8X, %08X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n”,</a:t>
            </a:r>
            <a:r>
              <a:rPr lang="en-US" altLang="zh-CN" sz="1600" b="1" dirty="0" err="1">
                <a:solidFill>
                  <a:srgbClr val="C00000"/>
                </a:solidFill>
              </a:rPr>
              <a:t>&amp;c,&amp;c,&amp;c,&amp;c</a:t>
            </a:r>
            <a:r>
              <a:rPr lang="en-US" altLang="zh-CN" sz="1600" dirty="0">
                <a:solidFill>
                  <a:srgbClr val="000000"/>
                </a:solidFill>
              </a:rPr>
              <a:t>);     //</a:t>
            </a:r>
            <a:r>
              <a:rPr lang="zh-CN" altLang="en-US" sz="1600" dirty="0">
                <a:solidFill>
                  <a:srgbClr val="000000"/>
                </a:solidFill>
              </a:rPr>
              <a:t>比较与</a:t>
            </a:r>
            <a:r>
              <a:rPr lang="en-US" altLang="zh-CN" sz="1600" dirty="0">
                <a:solidFill>
                  <a:srgbClr val="000000"/>
                </a:solidFill>
              </a:rPr>
              <a:t>”%p”</a:t>
            </a:r>
            <a:r>
              <a:rPr lang="zh-CN" altLang="en-US" sz="1600" dirty="0">
                <a:solidFill>
                  <a:srgbClr val="000000"/>
                </a:solidFill>
              </a:rPr>
              <a:t>的区别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(“&amp;c= </a:t>
            </a:r>
            <a:r>
              <a:rPr lang="en-US" altLang="zh-CN" sz="1600" dirty="0">
                <a:solidFill>
                  <a:srgbClr val="0000CC"/>
                </a:solidFill>
              </a:rPr>
              <a:t>%p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</a:t>
            </a:r>
            <a:r>
              <a:rPr lang="en-US" altLang="zh-CN" sz="1600" dirty="0" err="1">
                <a:solidFill>
                  <a:srgbClr val="C00000"/>
                </a:solidFill>
              </a:rPr>
              <a:t>”,&amp;c</a:t>
            </a:r>
            <a:r>
              <a:rPr lang="en-US" altLang="zh-CN" sz="1600" dirty="0">
                <a:solidFill>
                  <a:srgbClr val="000000"/>
                </a:solidFill>
              </a:rPr>
              <a:t>);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//%p</a:t>
            </a:r>
            <a:r>
              <a:rPr lang="zh-CN" altLang="en-US" sz="1600" dirty="0" smtClean="0">
                <a:solidFill>
                  <a:srgbClr val="C00000"/>
                </a:solidFill>
              </a:rPr>
              <a:t>凑足</a:t>
            </a:r>
            <a:r>
              <a:rPr lang="zh-CN" altLang="en-US" sz="1600" dirty="0">
                <a:solidFill>
                  <a:srgbClr val="C00000"/>
                </a:solidFill>
              </a:rPr>
              <a:t>地址的位数（前面补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以补足</a:t>
            </a:r>
            <a:r>
              <a:rPr lang="en-US" altLang="zh-CN" sz="1600" dirty="0">
                <a:solidFill>
                  <a:srgbClr val="C00000"/>
                </a:solidFill>
              </a:rPr>
              <a:t>32</a:t>
            </a:r>
            <a:r>
              <a:rPr lang="zh-CN" altLang="en-US" sz="1600" dirty="0">
                <a:solidFill>
                  <a:srgbClr val="C00000"/>
                </a:solidFill>
              </a:rPr>
              <a:t>位或</a:t>
            </a:r>
            <a:r>
              <a:rPr lang="en-US" altLang="zh-CN" sz="1600" dirty="0">
                <a:solidFill>
                  <a:srgbClr val="C00000"/>
                </a:solidFill>
              </a:rPr>
              <a:t>64</a:t>
            </a:r>
            <a:r>
              <a:rPr lang="zh-CN" altLang="en-US" sz="1600" dirty="0">
                <a:solidFill>
                  <a:srgbClr val="C00000"/>
                </a:solidFill>
              </a:rPr>
              <a:t>位地址）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(“d=</a:t>
            </a:r>
            <a:r>
              <a:rPr lang="en-US" altLang="zh-CN" sz="1600" dirty="0">
                <a:solidFill>
                  <a:srgbClr val="C00000"/>
                </a:solidFill>
              </a:rPr>
              <a:t>%e</a:t>
            </a:r>
            <a:r>
              <a:rPr lang="en-US" altLang="zh-CN" sz="1600" dirty="0">
                <a:solidFill>
                  <a:srgbClr val="000000"/>
                </a:solidFill>
              </a:rPr>
              <a:t>,  </a:t>
            </a:r>
            <a:r>
              <a:rPr lang="en-US" altLang="zh-CN" sz="1600" dirty="0">
                <a:solidFill>
                  <a:srgbClr val="C00000"/>
                </a:solidFill>
              </a:rPr>
              <a:t>%E</a:t>
            </a:r>
            <a:r>
              <a:rPr lang="en-US" altLang="zh-CN" sz="1600" dirty="0">
                <a:solidFill>
                  <a:srgbClr val="000000"/>
                </a:solidFill>
              </a:rPr>
              <a:t>, &amp;d=</a:t>
            </a:r>
            <a:r>
              <a:rPr lang="en-US" altLang="zh-CN" sz="1600" dirty="0">
                <a:solidFill>
                  <a:srgbClr val="C00000"/>
                </a:solidFill>
              </a:rPr>
              <a:t>%p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n",d</a:t>
            </a:r>
            <a:r>
              <a:rPr lang="en-US" altLang="zh-CN" sz="1600" dirty="0">
                <a:solidFill>
                  <a:srgbClr val="000000"/>
                </a:solidFill>
              </a:rPr>
              <a:t>, d, &amp;d);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//</a:t>
            </a:r>
            <a:r>
              <a:rPr lang="en-US" altLang="zh-CN" sz="1600" dirty="0">
                <a:solidFill>
                  <a:srgbClr val="0000CC"/>
                </a:solidFill>
              </a:rPr>
              <a:t> %8X</a:t>
            </a:r>
            <a:r>
              <a:rPr lang="zh-CN" altLang="en-US" sz="1600" dirty="0">
                <a:solidFill>
                  <a:srgbClr val="0000CC"/>
                </a:solidFill>
              </a:rPr>
              <a:t>：采用</a:t>
            </a:r>
            <a:r>
              <a:rPr lang="en-US" altLang="zh-CN" sz="1600" dirty="0">
                <a:solidFill>
                  <a:srgbClr val="0000CC"/>
                </a:solidFill>
              </a:rPr>
              <a:t>8</a:t>
            </a:r>
            <a:r>
              <a:rPr lang="zh-CN" altLang="en-US" sz="1600" dirty="0">
                <a:solidFill>
                  <a:srgbClr val="0000CC"/>
                </a:solidFill>
              </a:rPr>
              <a:t>字符的位宽输出数据，</a:t>
            </a:r>
            <a:r>
              <a:rPr lang="zh-CN" altLang="en-US" sz="1600" dirty="0">
                <a:solidFill>
                  <a:srgbClr val="7030A0"/>
                </a:solidFill>
              </a:rPr>
              <a:t>右对齐</a:t>
            </a:r>
            <a:r>
              <a:rPr lang="en-US" altLang="zh-CN" sz="1600" dirty="0">
                <a:solidFill>
                  <a:srgbClr val="0000CC"/>
                </a:solidFill>
              </a:rPr>
              <a:t>,</a:t>
            </a:r>
            <a:r>
              <a:rPr lang="zh-CN" altLang="en-US" sz="1600" dirty="0">
                <a:solidFill>
                  <a:srgbClr val="0000CC"/>
                </a:solidFill>
              </a:rPr>
              <a:t>左边补空格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// %-8X</a:t>
            </a:r>
            <a:r>
              <a:rPr lang="zh-CN" altLang="en-US" sz="1600" dirty="0">
                <a:solidFill>
                  <a:srgbClr val="0000CC"/>
                </a:solidFill>
              </a:rPr>
              <a:t>：采用</a:t>
            </a:r>
            <a:r>
              <a:rPr lang="en-US" altLang="zh-CN" sz="1600" dirty="0">
                <a:solidFill>
                  <a:srgbClr val="0000CC"/>
                </a:solidFill>
              </a:rPr>
              <a:t>8</a:t>
            </a:r>
            <a:r>
              <a:rPr lang="zh-CN" altLang="en-US" sz="1600" dirty="0">
                <a:solidFill>
                  <a:srgbClr val="0000CC"/>
                </a:solidFill>
              </a:rPr>
              <a:t>字符的位宽输出数据，</a:t>
            </a:r>
            <a:r>
              <a:rPr lang="zh-CN" altLang="en-US" sz="1600" dirty="0">
                <a:solidFill>
                  <a:srgbClr val="7030A0"/>
                </a:solidFill>
              </a:rPr>
              <a:t>左对齐</a:t>
            </a:r>
            <a:r>
              <a:rPr lang="en-US" altLang="zh-CN" sz="1600" dirty="0">
                <a:solidFill>
                  <a:srgbClr val="0000CC"/>
                </a:solidFill>
              </a:rPr>
              <a:t>,</a:t>
            </a:r>
            <a:r>
              <a:rPr lang="zh-CN" altLang="en-US" sz="1600" dirty="0">
                <a:solidFill>
                  <a:srgbClr val="0000CC"/>
                </a:solidFill>
              </a:rPr>
              <a:t>右边补空格</a:t>
            </a:r>
            <a:endParaRPr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85775" y="1135063"/>
            <a:ext cx="8089900" cy="73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取一个变量的地址：变量名前面加上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地址输出：可以采用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%u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格式输出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4609"/>
              </p:ext>
            </p:extLst>
          </p:nvPr>
        </p:nvGraphicFramePr>
        <p:xfrm>
          <a:off x="7074131" y="1575089"/>
          <a:ext cx="78729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99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80808"/>
                          </a:solidFill>
                        </a:rPr>
                        <a:t>0x35</a:t>
                      </a:r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3096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861430" y="2231786"/>
            <a:ext cx="813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sz="1600" dirty="0" smtClean="0">
                <a:solidFill>
                  <a:srgbClr val="7030A0"/>
                </a:solidFill>
                <a:latin typeface="+mn-lt"/>
                <a:ea typeface="+mn-ea"/>
              </a:rPr>
              <a:t>变量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  <a:ea typeface="+mn-ea"/>
              </a:rPr>
              <a:t>c</a:t>
            </a:r>
            <a:endParaRPr lang="en-US" altLang="zh-CN" sz="1600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0380" y="2216561"/>
            <a:ext cx="705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sz="1600" dirty="0" smtClean="0">
                <a:solidFill>
                  <a:srgbClr val="080808"/>
                </a:solidFill>
                <a:latin typeface="+mn-lt"/>
                <a:ea typeface="+mn-ea"/>
              </a:rPr>
              <a:t>10200</a:t>
            </a:r>
            <a:endParaRPr lang="en-US" altLang="zh-CN" sz="1600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0821" y="2113745"/>
            <a:ext cx="1271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变量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c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的内存单元地址</a:t>
            </a:r>
            <a:endParaRPr lang="en-US" altLang="zh-CN" sz="1600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7438" y="1063437"/>
            <a:ext cx="2137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c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：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0x35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&amp;c: 10200</a:t>
            </a:r>
            <a:endParaRPr lang="en-US" altLang="zh-CN" sz="1600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5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 </a:t>
            </a:r>
            <a:r>
              <a:rPr lang="zh-CN" altLang="en-US" dirty="0"/>
              <a:t>变量赋值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赋值符号为 </a:t>
            </a:r>
            <a:r>
              <a:rPr lang="en-US" altLang="zh-CN" sz="2000" dirty="0"/>
              <a:t>“</a:t>
            </a:r>
            <a:r>
              <a:rPr lang="en-US" altLang="zh-CN" sz="2000" dirty="0">
                <a:solidFill>
                  <a:srgbClr val="C00000"/>
                </a:solidFill>
              </a:rPr>
              <a:t>=</a:t>
            </a:r>
            <a:r>
              <a:rPr lang="en-US" altLang="zh-CN" sz="2000" dirty="0"/>
              <a:t>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赋值表达式的一般格式为</a:t>
            </a:r>
          </a:p>
          <a:p>
            <a:pPr lvl="1" indent="0">
              <a:buNone/>
            </a:pPr>
            <a:r>
              <a:rPr lang="en-US" altLang="zh-CN" sz="1800" dirty="0"/>
              <a:t>&lt;</a:t>
            </a:r>
            <a:r>
              <a:rPr lang="zh-CN" altLang="en-US" sz="1800" dirty="0"/>
              <a:t>变量</a:t>
            </a:r>
            <a:r>
              <a:rPr lang="en-US" altLang="zh-CN" sz="1800" dirty="0"/>
              <a:t>&gt; = &lt;</a:t>
            </a:r>
            <a:r>
              <a:rPr lang="zh-CN" altLang="en-US" sz="1800" dirty="0"/>
              <a:t>表达式</a:t>
            </a:r>
            <a:r>
              <a:rPr lang="en-US" altLang="zh-CN" sz="1800" dirty="0"/>
              <a:t>&gt;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例如</a:t>
            </a:r>
          </a:p>
          <a:p>
            <a:pPr marL="971550" lvl="1"/>
            <a:r>
              <a:rPr lang="en-US" altLang="zh-CN" sz="1800" dirty="0" smtClean="0"/>
              <a:t>float PI=3.14159</a:t>
            </a:r>
            <a:r>
              <a:rPr lang="en-US" altLang="zh-CN" sz="1800" dirty="0"/>
              <a:t>; 	// </a:t>
            </a:r>
            <a:r>
              <a:rPr lang="zh-CN" altLang="en-US" sz="1800" dirty="0">
                <a:solidFill>
                  <a:srgbClr val="0000CC"/>
                </a:solidFill>
              </a:rPr>
              <a:t>读作将表达式的值</a:t>
            </a:r>
            <a:r>
              <a:rPr lang="en-US" altLang="zh-CN" sz="1800" dirty="0">
                <a:solidFill>
                  <a:srgbClr val="0000CC"/>
                </a:solidFill>
              </a:rPr>
              <a:t>3.14159</a:t>
            </a:r>
            <a:r>
              <a:rPr lang="zh-CN" altLang="en-US" sz="1800" dirty="0">
                <a:solidFill>
                  <a:srgbClr val="0000CC"/>
                </a:solidFill>
              </a:rPr>
              <a:t>赋</a:t>
            </a:r>
            <a:r>
              <a:rPr lang="zh-CN" altLang="en-US" sz="1800" dirty="0" smtClean="0">
                <a:solidFill>
                  <a:srgbClr val="0000CC"/>
                </a:solidFill>
              </a:rPr>
              <a:t>给浮点型变量</a:t>
            </a:r>
            <a:r>
              <a:rPr lang="en-US" altLang="zh-CN" sz="1800" dirty="0">
                <a:solidFill>
                  <a:srgbClr val="0000CC"/>
                </a:solidFill>
              </a:rPr>
              <a:t>PI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r>
              <a:rPr lang="en-US" altLang="zh-CN" sz="1800" dirty="0" smtClean="0"/>
              <a:t>float c=sin(PI/4</a:t>
            </a:r>
            <a:r>
              <a:rPr lang="en-US" altLang="zh-CN" sz="1800" dirty="0"/>
              <a:t>);  	// </a:t>
            </a:r>
            <a:r>
              <a:rPr lang="zh-CN" altLang="en-US" sz="1800" dirty="0">
                <a:solidFill>
                  <a:srgbClr val="006600"/>
                </a:solidFill>
              </a:rPr>
              <a:t>读作将表达式</a:t>
            </a:r>
            <a:r>
              <a:rPr lang="el-GR" altLang="zh-CN" sz="1800" dirty="0">
                <a:solidFill>
                  <a:srgbClr val="006600"/>
                </a:solidFill>
                <a:cs typeface="Times New Roman" panose="02020603050405020304" pitchFamily="18" charset="0"/>
              </a:rPr>
              <a:t>π</a:t>
            </a:r>
            <a:r>
              <a:rPr lang="en-US" altLang="zh-CN" sz="1800" dirty="0">
                <a:solidFill>
                  <a:srgbClr val="006600"/>
                </a:solidFill>
                <a:cs typeface="Times New Roman" panose="02020603050405020304" pitchFamily="18" charset="0"/>
              </a:rPr>
              <a:t>/4</a:t>
            </a:r>
            <a:r>
              <a:rPr lang="zh-CN" altLang="en-US" sz="1800" dirty="0">
                <a:solidFill>
                  <a:srgbClr val="006600"/>
                </a:solidFill>
              </a:rPr>
              <a:t>的正弦函数值赋</a:t>
            </a:r>
            <a:r>
              <a:rPr lang="zh-CN" altLang="en-US" sz="1800" dirty="0" smtClean="0">
                <a:solidFill>
                  <a:srgbClr val="006600"/>
                </a:solidFill>
              </a:rPr>
              <a:t>给浮点型变量变量</a:t>
            </a:r>
            <a:r>
              <a:rPr lang="en-US" altLang="zh-CN" sz="1800" dirty="0">
                <a:solidFill>
                  <a:srgbClr val="006600"/>
                </a:solidFill>
              </a:rPr>
              <a:t>C</a:t>
            </a:r>
            <a:r>
              <a:rPr lang="zh-CN" altLang="en-US" sz="1800" dirty="0">
                <a:solidFill>
                  <a:srgbClr val="006600"/>
                </a:solidFill>
              </a:rPr>
              <a:t>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/>
              <a:t>变量 </a:t>
            </a:r>
            <a:r>
              <a:rPr lang="en-US" altLang="zh-CN" sz="1800" dirty="0"/>
              <a:t>PI</a:t>
            </a:r>
            <a:r>
              <a:rPr lang="zh-CN" altLang="en-US" sz="1800" dirty="0"/>
              <a:t>，</a:t>
            </a:r>
            <a:r>
              <a:rPr lang="en-US" altLang="zh-CN" sz="1800" dirty="0"/>
              <a:t>c</a:t>
            </a:r>
            <a:r>
              <a:rPr lang="zh-CN" altLang="en-US" sz="1800" dirty="0"/>
              <a:t>赋值前要先声明或定义其数据类型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注：当对变量按照</a:t>
            </a:r>
            <a:r>
              <a:rPr lang="en-US" altLang="zh-CN" sz="2000" b="1" dirty="0">
                <a:solidFill>
                  <a:srgbClr val="7030A0"/>
                </a:solidFill>
              </a:rPr>
              <a:t>8</a:t>
            </a:r>
            <a:r>
              <a:rPr lang="zh-CN" altLang="en-US" sz="2000" b="1" dirty="0">
                <a:solidFill>
                  <a:srgbClr val="7030A0"/>
                </a:solidFill>
              </a:rPr>
              <a:t>进制或</a:t>
            </a:r>
            <a:r>
              <a:rPr lang="en-US" altLang="zh-CN" sz="2000" b="1" dirty="0">
                <a:solidFill>
                  <a:srgbClr val="7030A0"/>
                </a:solidFill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</a:rPr>
              <a:t>进制赋值时，其值即为该数的机器数；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600" dirty="0"/>
              <a:t>int  a= -1;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机器将</a:t>
            </a:r>
            <a:r>
              <a:rPr lang="en-US" altLang="zh-CN" sz="1600" dirty="0"/>
              <a:t>-1</a:t>
            </a:r>
            <a:r>
              <a:rPr lang="zh-CN" altLang="en-US" sz="1600" dirty="0"/>
              <a:t>转换成补码形式进行存储，</a:t>
            </a:r>
            <a:r>
              <a:rPr lang="en-US" altLang="zh-CN" sz="1600" dirty="0"/>
              <a:t>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0xFFFFFFFF;</a:t>
            </a:r>
          </a:p>
          <a:p>
            <a:pPr marL="971550" lvl="1"/>
            <a:r>
              <a:rPr lang="en-US" altLang="zh-CN" sz="1600" dirty="0"/>
              <a:t>int  a=0xFFFFFFFF;     //a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</a:t>
            </a:r>
            <a:r>
              <a:rPr lang="zh-CN" altLang="en-US" sz="1600" dirty="0"/>
              <a:t>，真值为</a:t>
            </a:r>
            <a:r>
              <a:rPr lang="en-US" altLang="zh-CN" sz="1600" dirty="0"/>
              <a:t>-1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int  a=037777777777;   //a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</a:t>
            </a:r>
            <a:r>
              <a:rPr lang="zh-CN" altLang="en-US" sz="1600" dirty="0"/>
              <a:t>，真值</a:t>
            </a:r>
            <a:r>
              <a:rPr lang="zh-CN" altLang="en-US" sz="1600" dirty="0" smtClean="0"/>
              <a:t>为</a:t>
            </a:r>
            <a:r>
              <a:rPr lang="en-US" altLang="zh-CN" sz="1600" dirty="0"/>
              <a:t>-</a:t>
            </a:r>
            <a:r>
              <a:rPr lang="en-US" altLang="zh-CN" sz="1600" dirty="0" smtClean="0"/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ea typeface="黑体" panose="02010609060101010101" pitchFamily="49" charset="-122"/>
              </a:rPr>
              <a:t/>
            </a:r>
            <a:br>
              <a:rPr lang="zh-CN" altLang="en-US" sz="2000" dirty="0">
                <a:ea typeface="黑体" panose="02010609060101010101" pitchFamily="49" charset="-122"/>
              </a:rPr>
            </a:br>
            <a:endParaRPr lang="en-US" altLang="zh-CN" sz="2000" dirty="0"/>
          </a:p>
          <a:p>
            <a:pPr>
              <a:spcBef>
                <a:spcPct val="40000"/>
              </a:spcBef>
              <a:buClr>
                <a:schemeClr val="folHlink"/>
              </a:buClr>
              <a:buSzPct val="110000"/>
              <a:buNone/>
              <a:defRPr/>
            </a:pPr>
            <a:r>
              <a:rPr lang="zh-CN" altLang="en-US" sz="2000" dirty="0">
                <a:ea typeface="黑体" panose="02010609060101010101" pitchFamily="49" charset="-122"/>
              </a:rPr>
              <a:t>						</a:t>
            </a:r>
            <a:r>
              <a:rPr lang="en-US" altLang="zh-CN" sz="2000" dirty="0">
                <a:ea typeface="黑体" panose="02010609060101010101" pitchFamily="49" charset="-122"/>
              </a:rPr>
              <a:t>		</a:t>
            </a:r>
            <a:r>
              <a:rPr lang="en-US" altLang="zh-CN" dirty="0">
                <a:ea typeface="黑体" panose="02010609060101010101" pitchFamily="49" charset="-122"/>
              </a:rPr>
              <a:t>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变量赋初始化（赋初值）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</a:rPr>
              <a:t>在变量</a:t>
            </a:r>
            <a:r>
              <a:rPr lang="zh-CN" altLang="en-US" dirty="0">
                <a:solidFill>
                  <a:srgbClr val="7030A0"/>
                </a:solidFill>
              </a:rPr>
              <a:t>定义时可以为其赋初值</a:t>
            </a:r>
            <a:r>
              <a:rPr lang="zh-CN" altLang="en-US" dirty="0" smtClean="0">
                <a:solidFill>
                  <a:srgbClr val="000000"/>
                </a:solidFill>
              </a:rPr>
              <a:t>，称为变量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zh-CN" altLang="en-US" b="1" u="sng" dirty="0">
                <a:solidFill>
                  <a:srgbClr val="C00000"/>
                </a:solidFill>
              </a:rPr>
              <a:t>初始化</a:t>
            </a:r>
            <a:r>
              <a:rPr lang="zh-CN" altLang="en-US" dirty="0"/>
              <a:t>；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0000CC"/>
                </a:solidFill>
              </a:rPr>
              <a:t>Ｃ语言允许在定义变量的同时</a:t>
            </a:r>
            <a:r>
              <a:rPr lang="zh-CN" altLang="en-US" dirty="0">
                <a:solidFill>
                  <a:srgbClr val="0000CC"/>
                </a:solidFill>
              </a:rPr>
              <a:t>对</a:t>
            </a:r>
            <a:r>
              <a:rPr lang="zh-CN" altLang="zh-CN" dirty="0">
                <a:solidFill>
                  <a:srgbClr val="0000CC"/>
                </a:solidFill>
              </a:rPr>
              <a:t>变量</a:t>
            </a:r>
            <a:r>
              <a:rPr lang="zh-CN" altLang="en-US" dirty="0">
                <a:solidFill>
                  <a:srgbClr val="0000CC"/>
                </a:solidFill>
              </a:rPr>
              <a:t>进行</a:t>
            </a:r>
            <a:r>
              <a:rPr lang="zh-CN" altLang="zh-CN" dirty="0">
                <a:solidFill>
                  <a:srgbClr val="0000CC"/>
                </a:solidFill>
              </a:rPr>
              <a:t>初始化</a:t>
            </a:r>
            <a:r>
              <a:rPr lang="zh-CN" altLang="en-US" dirty="0">
                <a:solidFill>
                  <a:srgbClr val="663300"/>
                </a:solidFill>
              </a:rPr>
              <a:t>；</a:t>
            </a:r>
            <a:endParaRPr lang="en-US" altLang="zh-CN" dirty="0">
              <a:solidFill>
                <a:srgbClr val="6633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663300"/>
                </a:solidFill>
              </a:rPr>
              <a:t>如：</a:t>
            </a:r>
            <a:endParaRPr lang="en-US" altLang="zh-CN" dirty="0">
              <a:solidFill>
                <a:srgbClr val="663300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663300"/>
                </a:solidFill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</a:rPr>
              <a:t>   </a:t>
            </a:r>
            <a:r>
              <a:rPr lang="en-US" altLang="zh-CN" sz="2000" dirty="0">
                <a:solidFill>
                  <a:srgbClr val="0066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a=3;           // </a:t>
            </a:r>
            <a:r>
              <a:rPr lang="zh-CN" altLang="en-US" sz="2000" dirty="0">
                <a:solidFill>
                  <a:srgbClr val="000000"/>
                </a:solidFill>
              </a:rPr>
              <a:t>指定ａ为整型变量，初值为３　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>
                <a:solidFill>
                  <a:srgbClr val="006600"/>
                </a:solidFill>
              </a:rPr>
              <a:t>float</a:t>
            </a:r>
            <a:r>
              <a:rPr lang="en-US" altLang="zh-CN" dirty="0">
                <a:solidFill>
                  <a:srgbClr val="000000"/>
                </a:solidFill>
              </a:rPr>
              <a:t> f=3.56;   // </a:t>
            </a:r>
            <a:r>
              <a:rPr lang="zh-CN" altLang="en-US" dirty="0">
                <a:solidFill>
                  <a:srgbClr val="000000"/>
                </a:solidFill>
              </a:rPr>
              <a:t>指定ｆ为浮点型变量，初值为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rgbClr val="000000"/>
                </a:solidFill>
              </a:rPr>
              <a:t>56  </a:t>
            </a:r>
          </a:p>
          <a:p>
            <a:pPr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>
                <a:solidFill>
                  <a:srgbClr val="006600"/>
                </a:solidFill>
              </a:rPr>
              <a:t>char</a:t>
            </a:r>
            <a:r>
              <a:rPr lang="en-US" altLang="zh-CN" dirty="0">
                <a:solidFill>
                  <a:srgbClr val="000000"/>
                </a:solidFill>
              </a:rPr>
              <a:t> c= ‘a’;     // </a:t>
            </a:r>
            <a:r>
              <a:rPr lang="zh-CN" altLang="en-US" dirty="0">
                <a:solidFill>
                  <a:srgbClr val="000000"/>
                </a:solidFill>
              </a:rPr>
              <a:t>指定ｃ为字符变量，初值为‘</a:t>
            </a:r>
            <a:r>
              <a:rPr lang="en-US" altLang="zh-CN" dirty="0">
                <a:solidFill>
                  <a:srgbClr val="000000"/>
                </a:solidFill>
              </a:rPr>
              <a:t>a’ ,</a:t>
            </a:r>
            <a:r>
              <a:rPr lang="zh-CN" altLang="en-US" dirty="0">
                <a:solidFill>
                  <a:srgbClr val="000000"/>
                </a:solidFill>
              </a:rPr>
              <a:t>即</a:t>
            </a:r>
            <a:r>
              <a:rPr lang="en-US" altLang="zh-CN" dirty="0"/>
              <a:t>0x61</a:t>
            </a:r>
            <a:endParaRPr lang="en-US" altLang="zh-CN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变量初始化（</a:t>
            </a:r>
            <a:r>
              <a:rPr kumimoji="1" lang="zh-CN" altLang="en-US" dirty="0">
                <a:latin typeface="+mn-ea"/>
              </a:rPr>
              <a:t>赋初值）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4403" y="1135063"/>
            <a:ext cx="850334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</a:rPr>
              <a:t>可以初始化一部分定义的变量</a:t>
            </a:r>
            <a:endParaRPr lang="en-US" altLang="zh-CN" dirty="0">
              <a:solidFill>
                <a:srgbClr val="000099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CC0000"/>
                </a:solidFill>
              </a:rPr>
              <a:t>如</a:t>
            </a:r>
            <a:r>
              <a:rPr lang="en-US" altLang="zh-CN" b="1" dirty="0">
                <a:solidFill>
                  <a:srgbClr val="CC0000"/>
                </a:solidFill>
              </a:rPr>
              <a:t>:</a:t>
            </a:r>
            <a:r>
              <a:rPr lang="en-US" altLang="zh-CN" dirty="0">
                <a:solidFill>
                  <a:srgbClr val="000099"/>
                </a:solidFill>
              </a:rPr>
              <a:t>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smtClean="0"/>
              <a:t>a=5,b,c</a:t>
            </a:r>
            <a:r>
              <a:rPr lang="zh-CN" altLang="en-US" dirty="0" smtClean="0"/>
              <a:t>；  </a:t>
            </a:r>
            <a:r>
              <a:rPr lang="zh-CN" altLang="en-US" dirty="0"/>
              <a:t>表示指定ａ、ｂ、ｃ为整型变量，但只</a:t>
            </a:r>
            <a:r>
              <a:rPr lang="zh-CN" altLang="en-US" dirty="0" smtClean="0"/>
              <a:t>对整型变量</a:t>
            </a:r>
            <a:r>
              <a:rPr lang="en-US" altLang="zh-CN" dirty="0" smtClean="0"/>
              <a:t>a</a:t>
            </a:r>
            <a:r>
              <a:rPr lang="zh-CN" altLang="en-US" dirty="0" smtClean="0"/>
              <a:t>初始化，</a:t>
            </a:r>
            <a:r>
              <a:rPr lang="en-US" altLang="zh-CN" dirty="0"/>
              <a:t>a</a:t>
            </a:r>
            <a:r>
              <a:rPr lang="zh-CN" altLang="en-US" dirty="0" smtClean="0"/>
              <a:t>的</a:t>
            </a:r>
            <a:r>
              <a:rPr lang="zh-CN" altLang="en-US" dirty="0"/>
              <a:t>初值</a:t>
            </a:r>
            <a:r>
              <a:rPr lang="zh-CN" altLang="en-US" dirty="0" smtClean="0"/>
              <a:t>为５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</a:rPr>
              <a:t>对几个变量初始化初始化相同的值</a:t>
            </a:r>
          </a:p>
          <a:p>
            <a:pPr marL="971550" lvl="1"/>
            <a:r>
              <a:rPr lang="zh-CN" altLang="en-US" dirty="0" smtClean="0"/>
              <a:t>若要将整型变量</a:t>
            </a:r>
            <a:r>
              <a:rPr lang="en-US" altLang="zh-CN" dirty="0" smtClean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的初值</a:t>
            </a:r>
            <a:r>
              <a:rPr lang="zh-CN" altLang="en-US" dirty="0" smtClean="0"/>
              <a:t>都初始化为３</a:t>
            </a:r>
            <a:endParaRPr lang="en-US" altLang="zh-CN" dirty="0"/>
          </a:p>
          <a:p>
            <a:pPr marL="971550" lvl="1"/>
            <a:r>
              <a:rPr lang="zh-CN" altLang="en-US" dirty="0" smtClean="0">
                <a:solidFill>
                  <a:srgbClr val="663300"/>
                </a:solidFill>
              </a:rPr>
              <a:t>应</a:t>
            </a:r>
            <a:r>
              <a:rPr lang="zh-CN" altLang="en-US" dirty="0">
                <a:solidFill>
                  <a:srgbClr val="663300"/>
                </a:solidFill>
              </a:rPr>
              <a:t>写成：</a:t>
            </a:r>
            <a:r>
              <a:rPr lang="en-US" altLang="zh-CN" dirty="0"/>
              <a:t>int a=3</a:t>
            </a:r>
            <a:r>
              <a:rPr lang="en-US" altLang="zh-CN" dirty="0" smtClean="0"/>
              <a:t>, b=3, c=3</a:t>
            </a:r>
            <a:r>
              <a:rPr lang="en-US" altLang="zh-CN" dirty="0"/>
              <a:t>; </a:t>
            </a:r>
          </a:p>
          <a:p>
            <a:pPr marL="971550" lvl="1"/>
            <a:r>
              <a:rPr lang="zh-CN" altLang="en-US" b="1" dirty="0">
                <a:solidFill>
                  <a:srgbClr val="FF0000"/>
                </a:solidFill>
              </a:rPr>
              <a:t>不能写成</a:t>
            </a:r>
            <a:r>
              <a:rPr lang="zh-CN" altLang="en-US" b="1" dirty="0">
                <a:solidFill>
                  <a:srgbClr val="7030A0"/>
                </a:solidFill>
              </a:rPr>
              <a:t>∶  </a:t>
            </a:r>
            <a:r>
              <a:rPr lang="en-US" altLang="zh-CN" b="1" dirty="0">
                <a:solidFill>
                  <a:srgbClr val="7030A0"/>
                </a:solidFill>
              </a:rPr>
              <a:t>int </a:t>
            </a:r>
            <a:r>
              <a:rPr lang="en-US" altLang="zh-CN" b="1" dirty="0">
                <a:solidFill>
                  <a:srgbClr val="FF0000"/>
                </a:solidFill>
              </a:rPr>
              <a:t>a=b=c=3;   </a:t>
            </a:r>
            <a:r>
              <a:rPr lang="en-US" altLang="zh-CN" b="1" dirty="0">
                <a:solidFill>
                  <a:srgbClr val="7030A0"/>
                </a:solidFill>
              </a:rPr>
              <a:t>//</a:t>
            </a:r>
            <a:r>
              <a:rPr lang="zh-CN" altLang="en-US" b="1" dirty="0">
                <a:solidFill>
                  <a:srgbClr val="7030A0"/>
                </a:solidFill>
              </a:rPr>
              <a:t>注：初始化时不允许</a:t>
            </a:r>
            <a:r>
              <a:rPr lang="zh-CN" altLang="en-US" b="1" dirty="0">
                <a:solidFill>
                  <a:srgbClr val="FF0000"/>
                </a:solidFill>
              </a:rPr>
              <a:t>；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CC0000"/>
                </a:solidFill>
              </a:rPr>
              <a:t>注</a:t>
            </a:r>
            <a:r>
              <a:rPr lang="zh-CN" altLang="en-US" b="1" dirty="0">
                <a:solidFill>
                  <a:srgbClr val="CC0000"/>
                </a:solidFill>
              </a:rPr>
              <a:t>：</a:t>
            </a:r>
            <a:endParaRPr lang="en-US" altLang="zh-CN" b="1" dirty="0">
              <a:solidFill>
                <a:srgbClr val="CC0000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000099"/>
                </a:solidFill>
              </a:rPr>
              <a:t>变量的初始化</a:t>
            </a:r>
            <a:r>
              <a:rPr lang="zh-CN" altLang="en-US" b="1" dirty="0">
                <a:solidFill>
                  <a:srgbClr val="006600"/>
                </a:solidFill>
              </a:rPr>
              <a:t>不是在编译阶段</a:t>
            </a:r>
            <a:r>
              <a:rPr lang="zh-CN" altLang="en-US" b="1" dirty="0">
                <a:solidFill>
                  <a:srgbClr val="000099"/>
                </a:solidFill>
              </a:rPr>
              <a:t>完成的，</a:t>
            </a:r>
            <a:r>
              <a:rPr lang="zh-CN" altLang="en-US" b="1" dirty="0">
                <a:solidFill>
                  <a:srgbClr val="006600"/>
                </a:solidFill>
              </a:rPr>
              <a:t>而是在程序运行</a:t>
            </a:r>
            <a:r>
              <a:rPr lang="zh-CN" altLang="en-US" b="1" dirty="0">
                <a:solidFill>
                  <a:srgbClr val="000099"/>
                </a:solidFill>
              </a:rPr>
              <a:t>时对变量进行赋初值</a:t>
            </a:r>
            <a:r>
              <a:rPr lang="zh-CN" altLang="en-US" b="1" dirty="0" smtClean="0">
                <a:solidFill>
                  <a:srgbClr val="000099"/>
                </a:solidFill>
              </a:rPr>
              <a:t>；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zh-CN" altLang="en-US" sz="1800" dirty="0"/>
              <a:t>变量声明与初始化语句 </a:t>
            </a:r>
            <a:r>
              <a:rPr lang="en-US" altLang="zh-CN" sz="1800" b="1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a=b=c=3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1800" dirty="0"/>
              <a:t>编译器无法</a:t>
            </a:r>
            <a:r>
              <a:rPr lang="zh-CN" altLang="en-US" sz="1800" dirty="0" smtClean="0"/>
              <a:t>确定</a:t>
            </a:r>
            <a:r>
              <a:rPr lang="en-US" altLang="zh-CN" sz="1800" dirty="0" err="1" smtClean="0"/>
              <a:t>b,c</a:t>
            </a:r>
            <a:r>
              <a:rPr lang="zh-CN" altLang="en-US" sz="1800" dirty="0" smtClean="0"/>
              <a:t>的数据类型</a:t>
            </a:r>
            <a:endParaRPr lang="en-US" altLang="zh-CN" sz="1800" dirty="0"/>
          </a:p>
          <a:p>
            <a:pPr marL="971550" lvl="1"/>
            <a:r>
              <a:rPr lang="zh-CN" altLang="en-US" b="1" u="sng" dirty="0">
                <a:solidFill>
                  <a:srgbClr val="7030A0"/>
                </a:solidFill>
              </a:rPr>
              <a:t>变量的</a:t>
            </a:r>
            <a:r>
              <a:rPr lang="zh-CN" altLang="en-US" b="1" u="sng" dirty="0">
                <a:solidFill>
                  <a:srgbClr val="C00000"/>
                </a:solidFill>
              </a:rPr>
              <a:t>初始化</a:t>
            </a:r>
            <a:r>
              <a:rPr lang="zh-CN" altLang="en-US" b="1" u="sng" dirty="0" smtClean="0">
                <a:solidFill>
                  <a:srgbClr val="7030A0"/>
                </a:solidFill>
              </a:rPr>
              <a:t>相当于一</a:t>
            </a:r>
            <a:r>
              <a:rPr lang="zh-CN" altLang="en-US" b="1" u="sng" dirty="0">
                <a:solidFill>
                  <a:srgbClr val="7030A0"/>
                </a:solidFill>
              </a:rPr>
              <a:t>个</a:t>
            </a:r>
            <a:r>
              <a:rPr lang="zh-CN" altLang="en-US" b="1" u="sng" dirty="0">
                <a:solidFill>
                  <a:srgbClr val="C00000"/>
                </a:solidFill>
              </a:rPr>
              <a:t>赋值语句</a:t>
            </a:r>
            <a:r>
              <a:rPr lang="zh-CN" altLang="en-US" b="1" u="sng" dirty="0">
                <a:solidFill>
                  <a:srgbClr val="7030A0"/>
                </a:solidFill>
              </a:rPr>
              <a:t>；</a:t>
            </a:r>
            <a:endParaRPr lang="en-US" altLang="zh-CN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9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3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变量赋值的特点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7030A0"/>
                </a:solidFill>
              </a:rPr>
              <a:t>读出变量的值，该变量保持不变，相当于拷贝（赋值）一份出来；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7030A0"/>
                </a:solidFill>
              </a:rPr>
              <a:t>对</a:t>
            </a:r>
            <a:r>
              <a:rPr lang="zh-CN" altLang="en-US" sz="2000" b="1" u="sng" dirty="0">
                <a:solidFill>
                  <a:srgbClr val="7030A0"/>
                </a:solidFill>
              </a:rPr>
              <a:t>变量的赋值过程</a:t>
            </a:r>
            <a:r>
              <a:rPr lang="zh-CN" altLang="en-US" sz="2000" b="1" dirty="0"/>
              <a:t>是“</a:t>
            </a:r>
            <a:r>
              <a:rPr lang="zh-CN" altLang="en-US" sz="2000" b="1" dirty="0">
                <a:solidFill>
                  <a:srgbClr val="C00000"/>
                </a:solidFill>
              </a:rPr>
              <a:t>覆盖</a:t>
            </a:r>
            <a:r>
              <a:rPr lang="zh-CN" altLang="en-US" sz="2000" b="1" dirty="0"/>
              <a:t>”过程；</a:t>
            </a:r>
            <a:endParaRPr lang="en-US" altLang="zh-CN" sz="2000" b="1" dirty="0"/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所谓“覆盖”是在变量地址单元中用新值去替换旧值；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如 </a:t>
            </a:r>
            <a:r>
              <a:rPr lang="en-US" altLang="zh-CN" sz="1800" dirty="0">
                <a:solidFill>
                  <a:srgbClr val="7030A0"/>
                </a:solidFill>
              </a:rPr>
              <a:t>int a=5</a:t>
            </a:r>
            <a:r>
              <a:rPr lang="en-US" altLang="zh-CN" sz="1800" dirty="0" smtClean="0">
                <a:solidFill>
                  <a:srgbClr val="7030A0"/>
                </a:solidFill>
              </a:rPr>
              <a:t>,  b=6</a:t>
            </a:r>
            <a:r>
              <a:rPr lang="en-US" altLang="zh-CN" sz="1800" dirty="0">
                <a:solidFill>
                  <a:srgbClr val="006600"/>
                </a:solidFill>
              </a:rPr>
              <a:t>;</a:t>
            </a:r>
            <a:r>
              <a:rPr lang="zh-CN" altLang="en-US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a=</a:t>
            </a:r>
            <a:r>
              <a:rPr lang="en-US" altLang="zh-CN" sz="1800" b="1" dirty="0" err="1">
                <a:solidFill>
                  <a:srgbClr val="C00000"/>
                </a:solidFill>
              </a:rPr>
              <a:t>a+b</a:t>
            </a:r>
            <a:r>
              <a:rPr lang="en-US" altLang="zh-CN" sz="1800" dirty="0" smtClean="0">
                <a:solidFill>
                  <a:srgbClr val="006600"/>
                </a:solidFill>
              </a:rPr>
              <a:t>;   //5+6=11</a:t>
            </a:r>
            <a:r>
              <a:rPr lang="en-US" altLang="zh-CN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a</a:t>
            </a:r>
            <a:r>
              <a:rPr lang="zh-CN" altLang="en-US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，</a:t>
            </a:r>
            <a:r>
              <a:rPr lang="zh-CN" altLang="en-US" sz="1800" dirty="0" smtClean="0">
                <a:sym typeface="Wingdings" panose="05000000000000000000" pitchFamily="2" charset="2"/>
              </a:rPr>
              <a:t>利用值</a:t>
            </a:r>
            <a:r>
              <a:rPr lang="en-US" altLang="zh-CN" sz="1800" dirty="0" smtClean="0">
                <a:sym typeface="Wingdings" panose="05000000000000000000" pitchFamily="2" charset="2"/>
              </a:rPr>
              <a:t>11</a:t>
            </a:r>
            <a:r>
              <a:rPr lang="zh-CN" altLang="en-US" sz="1800" dirty="0">
                <a:sym typeface="Wingdings" panose="05000000000000000000" pitchFamily="2" charset="2"/>
              </a:rPr>
              <a:t>覆盖</a:t>
            </a:r>
            <a:r>
              <a:rPr lang="en-US" altLang="zh-CN" sz="1800" dirty="0">
                <a:sym typeface="Wingdings" panose="05000000000000000000" pitchFamily="2" charset="2"/>
              </a:rPr>
              <a:t>a</a:t>
            </a:r>
            <a:r>
              <a:rPr lang="zh-CN" altLang="en-US" sz="1800" dirty="0">
                <a:sym typeface="Wingdings" panose="05000000000000000000" pitchFamily="2" charset="2"/>
              </a:rPr>
              <a:t>原来</a:t>
            </a:r>
            <a:r>
              <a:rPr lang="zh-CN" altLang="en-US" sz="1800" dirty="0" smtClean="0">
                <a:sym typeface="Wingdings" panose="05000000000000000000" pitchFamily="2" charset="2"/>
              </a:rPr>
              <a:t>的值</a:t>
            </a:r>
            <a:r>
              <a:rPr lang="en-US" altLang="zh-CN" sz="1800" dirty="0" smtClean="0">
                <a:sym typeface="Wingdings" panose="05000000000000000000" pitchFamily="2" charset="2"/>
              </a:rPr>
              <a:t>5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C00000"/>
                </a:solidFill>
              </a:rPr>
              <a:t>只要</a:t>
            </a:r>
            <a:r>
              <a:rPr lang="zh-CN" altLang="en-US" sz="2000" b="1" u="sng" dirty="0">
                <a:solidFill>
                  <a:srgbClr val="C00000"/>
                </a:solidFill>
              </a:rPr>
              <a:t>没有赋值操作，参与表达式运算的所有变量都保持原来的值不变；</a:t>
            </a:r>
            <a:endParaRPr lang="en-US" altLang="zh-CN" sz="2000" b="1" u="sng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C00000"/>
                </a:solidFill>
              </a:rPr>
              <a:t>a=</a:t>
            </a:r>
            <a:r>
              <a:rPr lang="en-US" altLang="zh-CN" sz="2000" b="1" dirty="0" err="1">
                <a:solidFill>
                  <a:srgbClr val="C00000"/>
                </a:solidFill>
              </a:rPr>
              <a:t>a+b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含义：</a:t>
            </a:r>
            <a:endParaRPr lang="en-US" altLang="zh-CN" sz="2000" dirty="0"/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将</a:t>
            </a:r>
            <a:r>
              <a:rPr lang="en-US" altLang="zh-CN" sz="1800" b="1" dirty="0">
                <a:solidFill>
                  <a:srgbClr val="006600"/>
                </a:solidFill>
              </a:rPr>
              <a:t>a</a:t>
            </a:r>
            <a:r>
              <a:rPr lang="zh-CN" altLang="en-US" sz="1800" b="1" dirty="0">
                <a:solidFill>
                  <a:srgbClr val="006600"/>
                </a:solidFill>
              </a:rPr>
              <a:t>、</a:t>
            </a:r>
            <a:r>
              <a:rPr lang="en-US" altLang="zh-CN" sz="1800" b="1" dirty="0">
                <a:solidFill>
                  <a:srgbClr val="006600"/>
                </a:solidFill>
              </a:rPr>
              <a:t>b</a:t>
            </a:r>
            <a:r>
              <a:rPr lang="zh-CN" altLang="en-US" sz="1800" b="1" dirty="0">
                <a:solidFill>
                  <a:srgbClr val="006600"/>
                </a:solidFill>
              </a:rPr>
              <a:t>的值从相应的内存单元中取出；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运算器完成</a:t>
            </a:r>
            <a:r>
              <a:rPr lang="en-US" altLang="zh-CN" sz="1800" b="1" dirty="0" err="1">
                <a:solidFill>
                  <a:srgbClr val="006600"/>
                </a:solidFill>
              </a:rPr>
              <a:t>a+b</a:t>
            </a:r>
            <a:r>
              <a:rPr lang="zh-CN" altLang="en-US" sz="1800" b="1" dirty="0">
                <a:solidFill>
                  <a:srgbClr val="006600"/>
                </a:solidFill>
              </a:rPr>
              <a:t>运算；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将运算结果保存到</a:t>
            </a:r>
            <a:r>
              <a:rPr lang="en-US" altLang="zh-CN" sz="1800" b="1" dirty="0">
                <a:solidFill>
                  <a:srgbClr val="006600"/>
                </a:solidFill>
              </a:rPr>
              <a:t>a</a:t>
            </a:r>
            <a:r>
              <a:rPr lang="zh-CN" altLang="en-US" sz="1800" b="1" dirty="0">
                <a:solidFill>
                  <a:srgbClr val="006600"/>
                </a:solidFill>
              </a:rPr>
              <a:t>的内存单元中，覆盖原来的值</a:t>
            </a:r>
            <a:r>
              <a:rPr lang="en-US" altLang="zh-CN" sz="1800" b="1" dirty="0">
                <a:solidFill>
                  <a:srgbClr val="006600"/>
                </a:solidFill>
              </a:rPr>
              <a:t>(5</a:t>
            </a:r>
            <a:r>
              <a:rPr lang="zh-CN" altLang="en-US" sz="1800" b="1" dirty="0">
                <a:solidFill>
                  <a:srgbClr val="006600"/>
                </a:solidFill>
              </a:rPr>
              <a:t>被</a:t>
            </a:r>
            <a:r>
              <a:rPr lang="en-US" altLang="zh-CN" sz="1800" b="1" dirty="0">
                <a:solidFill>
                  <a:srgbClr val="006600"/>
                </a:solidFill>
              </a:rPr>
              <a:t>11</a:t>
            </a:r>
            <a:r>
              <a:rPr lang="zh-CN" altLang="en-US" sz="1800" b="1" dirty="0">
                <a:solidFill>
                  <a:srgbClr val="006600"/>
                </a:solidFill>
              </a:rPr>
              <a:t>覆盖</a:t>
            </a:r>
            <a:r>
              <a:rPr lang="en-US" altLang="zh-CN" sz="1800" b="1" dirty="0">
                <a:solidFill>
                  <a:srgbClr val="006600"/>
                </a:solidFill>
              </a:rPr>
              <a:t>)</a:t>
            </a:r>
            <a:r>
              <a:rPr lang="zh-CN" altLang="en-US" sz="1800" b="1" dirty="0">
                <a:solidFill>
                  <a:srgbClr val="006600"/>
                </a:solidFill>
              </a:rPr>
              <a:t>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</a:rPr>
              <a:t>b</a:t>
            </a:r>
            <a:r>
              <a:rPr lang="zh-CN" altLang="en-US" sz="1800" b="1" dirty="0">
                <a:solidFill>
                  <a:srgbClr val="006600"/>
                </a:solidFill>
              </a:rPr>
              <a:t>的值保持不变；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110000"/>
              <a:buNone/>
              <a:defRPr/>
            </a:pPr>
            <a:endParaRPr lang="zh-CN" altLang="en-US" dirty="0"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9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对变量的赋值过程是“</a:t>
            </a:r>
            <a:r>
              <a:rPr lang="zh-CN" altLang="en-US" dirty="0">
                <a:solidFill>
                  <a:srgbClr val="C00000"/>
                </a:solidFill>
              </a:rPr>
              <a:t>覆盖</a:t>
            </a:r>
            <a:r>
              <a:rPr lang="zh-CN" altLang="en-US" dirty="0"/>
              <a:t>”过程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a=0, b=0, c=0;       //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声明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为整型变量均初始化为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a=7;   //a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，覆盖了原来的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b=a;   //b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中的值覆盖了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中的值，但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中的值不变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	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覆盖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保持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不变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a=a+1;	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，覆盖了原来的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// a=a+1;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可简化写作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a++;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7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赋值运算与算术运算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多数情况下是将一个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算术表达式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的值赋给一个变量；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算术表达式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用算术运算符和括号将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运算对象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也称操作数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）连接起来的、符合Ｃ语法规则的式子，称为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Ｃ算术表达式；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运算对象包括常量、变量、函数等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算术运算符：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- * / %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b/c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′a′ +</a:t>
            </a:r>
            <a:r>
              <a:rPr lang="en-US" altLang="zh-CN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log(6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)+exp(3)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是一个合法的表达式；</a:t>
            </a:r>
          </a:p>
          <a:p>
            <a:pPr marL="971550" lvl="1"/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1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</a:t>
            </a:r>
            <a:r>
              <a:rPr lang="zh-CN" altLang="en-US" dirty="0" smtClean="0"/>
              <a:t>算术运算的</a:t>
            </a:r>
            <a:r>
              <a:rPr lang="zh-CN" altLang="en-US" dirty="0" smtClean="0">
                <a:solidFill>
                  <a:srgbClr val="7030A0"/>
                </a:solidFill>
              </a:rPr>
              <a:t>优先级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算术运算符的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</a:t>
            </a: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在表达式求值时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运算符的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高低次序执行，例如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先乘除后加减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a-b*c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a-(b*c)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同级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算术运算符的结合方向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结合性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Associativity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>
                <a:solidFill>
                  <a:srgbClr val="7D0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同一优先级的运算符，其执行顺序由结合方向决定；</a:t>
            </a:r>
            <a:endParaRPr lang="en-US" altLang="zh-CN" b="1" u="sng" dirty="0">
              <a:solidFill>
                <a:srgbClr val="7D0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语言规定：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算术运算符的结合方向为“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自左至右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”，即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先左后右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a-b+c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(a-b)+c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a/b*c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u="sng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思考： 语句 </a:t>
            </a:r>
            <a:r>
              <a:rPr lang="en-US" altLang="zh-CN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b+4*2 </a:t>
            </a:r>
            <a:r>
              <a:rPr lang="zh-CN" altLang="en-US" u="sng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如何运算与赋值？</a:t>
            </a:r>
            <a:endParaRPr lang="en-US" altLang="zh-CN" u="sng" dirty="0" smtClean="0">
              <a:solidFill>
                <a:srgbClr val="7030A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8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  <a:r>
              <a:rPr lang="en-US" altLang="zh-CN" dirty="0"/>
              <a:t>main()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主函数</a:t>
            </a:r>
            <a:r>
              <a:rPr lang="en-US" altLang="zh-CN" sz="2000" dirty="0" err="1">
                <a:latin typeface="+mn-ea"/>
              </a:rPr>
              <a:t>int</a:t>
            </a:r>
            <a:r>
              <a:rPr lang="en-US" altLang="zh-CN" sz="2000" dirty="0">
                <a:latin typeface="+mn-ea"/>
              </a:rPr>
              <a:t> main() </a:t>
            </a:r>
            <a:r>
              <a:rPr lang="zh-CN" altLang="en-US" sz="2000" dirty="0">
                <a:latin typeface="+mn-ea"/>
              </a:rPr>
              <a:t>是每一个程序都必须有的标识，是每个</a:t>
            </a:r>
            <a:r>
              <a:rPr lang="en-US" altLang="zh-CN" sz="2000" dirty="0" smtClean="0">
                <a:latin typeface="+mn-ea"/>
              </a:rPr>
              <a:t>C/C++</a:t>
            </a:r>
            <a:r>
              <a:rPr lang="zh-CN" altLang="en-US" sz="2000" dirty="0" smtClean="0">
                <a:latin typeface="+mn-ea"/>
              </a:rPr>
              <a:t>程序</a:t>
            </a:r>
            <a:r>
              <a:rPr lang="zh-CN" altLang="en-US" sz="2000" dirty="0">
                <a:latin typeface="+mn-ea"/>
              </a:rPr>
              <a:t>的入口，即程序开始执行的位置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主函数 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main( )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的函数体由一对大括号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{ }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括起</a:t>
            </a:r>
            <a:endParaRPr lang="en-US" altLang="zh-CN" sz="2000" b="1" dirty="0">
              <a:solidFill>
                <a:srgbClr val="7030A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函数体包含两部分</a:t>
            </a:r>
            <a:endParaRPr lang="en-US" altLang="zh-CN" sz="2000" dirty="0"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  <a:latin typeface="+mn-ea"/>
              </a:rPr>
              <a:t>声明部分</a:t>
            </a:r>
            <a:endParaRPr lang="en-US" altLang="zh-CN" sz="1800" dirty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执行部分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规定：</a:t>
            </a:r>
            <a:endParaRPr lang="en-US" altLang="zh-CN" sz="2000" dirty="0"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latin typeface="+mn-ea"/>
              </a:rPr>
              <a:t>声明在前，执行在后</a:t>
            </a:r>
            <a:endParaRPr lang="en-US" altLang="zh-CN" sz="1800" dirty="0">
              <a:solidFill>
                <a:srgbClr val="7030A0"/>
              </a:solidFill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未声明者，不得使用</a:t>
            </a:r>
            <a:endParaRPr lang="en-US" altLang="zh-CN" sz="1800" dirty="0">
              <a:solidFill>
                <a:srgbClr val="0303DF"/>
              </a:solidFill>
              <a:latin typeface="+mn-ea"/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  <a:latin typeface="+mn-ea"/>
              </a:rPr>
              <a:t>对变量、函数等，遵循“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先声明，后使用</a:t>
            </a:r>
            <a:r>
              <a:rPr lang="zh-CN" altLang="en-US" sz="1800" b="1" dirty="0">
                <a:solidFill>
                  <a:srgbClr val="006600"/>
                </a:solidFill>
                <a:latin typeface="+mn-ea"/>
              </a:rPr>
              <a:t>”的原则</a:t>
            </a:r>
            <a:endParaRPr lang="en-US" altLang="zh-CN" sz="1800" b="1" dirty="0">
              <a:solidFill>
                <a:srgbClr val="00660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在该例中声明了五个要操作的对象，每个对象都有一个变量名与之对应。每个变量的取值都是单精度实数 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06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41886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C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中有关运算符的优先级：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+ +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/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%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 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赋值运算符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/=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%=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+=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赋值运算与算术运算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赋值运算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的优先级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的优先级；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b+4*2;  // </a:t>
            </a:r>
            <a:r>
              <a:rPr lang="en-US" altLang="zh-CN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b+4*2</a:t>
            </a:r>
            <a:r>
              <a:rPr lang="en-US" altLang="zh-CN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endParaRPr lang="en-US" altLang="zh-CN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先计算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右边的算术表达式的值，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然后把值赋给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运算符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右结合性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（从右往左）；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a=3, b=4, c=5;</a:t>
            </a: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执行后，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的值各为多少？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赋值运算符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</a:t>
            </a:r>
            <a:endParaRPr lang="en-US" altLang="zh-CN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，结果赋给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c=15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再根据赋值运算符的右结合性，语句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的执行过程相当于如下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条赋值语句：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建议用下列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条语句代替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;)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c=3*5;  //c=15;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b=c;      //b=15; 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a=b;      //a=15;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7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将二目算术运算符构成复合运算符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语言规定</a:t>
            </a:r>
            <a:r>
              <a:rPr lang="en-US" altLang="zh-CN" dirty="0"/>
              <a:t>:</a:t>
            </a:r>
            <a:r>
              <a:rPr lang="zh-CN" altLang="en-US" dirty="0">
                <a:solidFill>
                  <a:srgbClr val="FF0000"/>
                </a:solidFill>
              </a:rPr>
              <a:t>凡是</a:t>
            </a:r>
            <a:r>
              <a:rPr lang="zh-CN" altLang="en-US" dirty="0">
                <a:solidFill>
                  <a:srgbClr val="7030A0"/>
                </a:solidFill>
              </a:rPr>
              <a:t>二目运算符</a:t>
            </a:r>
            <a:r>
              <a:rPr lang="zh-CN" altLang="en-US" dirty="0">
                <a:solidFill>
                  <a:srgbClr val="FF0000"/>
                </a:solidFill>
              </a:rPr>
              <a:t>均可构成</a:t>
            </a:r>
            <a:r>
              <a:rPr lang="zh-CN" altLang="en-US" dirty="0">
                <a:solidFill>
                  <a:srgbClr val="7030A0"/>
                </a:solidFill>
              </a:rPr>
              <a:t>复合运算符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</a:t>
            </a:r>
            <a:endParaRPr lang="en-US" altLang="zh-CN" dirty="0"/>
          </a:p>
          <a:p>
            <a:pPr marL="971550"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C00000"/>
                </a:solidFill>
              </a:rPr>
              <a:t>+=</a:t>
            </a:r>
            <a:r>
              <a:rPr lang="en-US" altLang="zh-CN" dirty="0"/>
              <a:t> 3;             //</a:t>
            </a:r>
            <a:r>
              <a:rPr lang="zh-CN" altLang="zh-CN" dirty="0"/>
              <a:t>相当于 </a:t>
            </a:r>
            <a:r>
              <a:rPr lang="en-US" altLang="zh-CN" dirty="0"/>
              <a:t>a=a+3;</a:t>
            </a:r>
          </a:p>
          <a:p>
            <a:pPr marL="971550" lvl="1"/>
            <a:r>
              <a:rPr lang="en-US" altLang="zh-CN" b="1" dirty="0">
                <a:solidFill>
                  <a:srgbClr val="C00000"/>
                </a:solidFill>
              </a:rPr>
              <a:t>a += b*4+5;     //</a:t>
            </a:r>
            <a:r>
              <a:rPr lang="zh-CN" altLang="zh-CN" b="1" dirty="0">
                <a:solidFill>
                  <a:srgbClr val="C00000"/>
                </a:solidFill>
              </a:rPr>
              <a:t>相当于 </a:t>
            </a:r>
            <a:r>
              <a:rPr lang="en-US" altLang="zh-CN" b="1" dirty="0">
                <a:solidFill>
                  <a:srgbClr val="C00000"/>
                </a:solidFill>
              </a:rPr>
              <a:t>a=a+(b*4+5);</a:t>
            </a:r>
          </a:p>
          <a:p>
            <a:pPr marL="971550"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C00000"/>
                </a:solidFill>
              </a:rPr>
              <a:t>-=</a:t>
            </a:r>
            <a:r>
              <a:rPr lang="en-US" altLang="zh-CN" dirty="0"/>
              <a:t> 3;              //</a:t>
            </a:r>
            <a:r>
              <a:rPr lang="zh-CN" altLang="zh-CN" dirty="0"/>
              <a:t>相当于 </a:t>
            </a:r>
            <a:r>
              <a:rPr lang="en-US" altLang="zh-CN" dirty="0"/>
              <a:t>a=a-3</a:t>
            </a:r>
          </a:p>
          <a:p>
            <a:pPr marL="971550" lvl="1"/>
            <a:r>
              <a:rPr lang="en-US" altLang="zh-CN" b="1" dirty="0"/>
              <a:t>x </a:t>
            </a:r>
            <a:r>
              <a:rPr lang="en-US" altLang="zh-CN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b="1" dirty="0">
                <a:solidFill>
                  <a:srgbClr val="C00000"/>
                </a:solidFill>
              </a:rPr>
              <a:t>=</a:t>
            </a:r>
            <a:r>
              <a:rPr lang="en-US" altLang="zh-CN" b="1" dirty="0"/>
              <a:t> 2*y+8;     //</a:t>
            </a:r>
            <a:r>
              <a:rPr lang="zh-CN" altLang="zh-CN" b="1" dirty="0"/>
              <a:t>相当于 </a:t>
            </a:r>
            <a:r>
              <a:rPr lang="en-US" altLang="zh-CN" b="1" dirty="0">
                <a:solidFill>
                  <a:srgbClr val="0000CC"/>
                </a:solidFill>
              </a:rPr>
              <a:t>x=x </a:t>
            </a:r>
            <a:r>
              <a:rPr lang="en-US" altLang="zh-CN" b="1" dirty="0">
                <a:solidFill>
                  <a:srgbClr val="0000CC"/>
                </a:solidFill>
                <a:sym typeface="Symbol" pitchFamily="18" charset="2"/>
              </a:rPr>
              <a:t></a:t>
            </a:r>
            <a:r>
              <a:rPr lang="en-US" altLang="zh-CN" b="1" dirty="0">
                <a:solidFill>
                  <a:srgbClr val="0000CC"/>
                </a:solidFill>
              </a:rPr>
              <a:t>(2*y+8)</a:t>
            </a:r>
          </a:p>
          <a:p>
            <a:pPr marL="971550" lvl="1"/>
            <a:r>
              <a:rPr lang="en-US" altLang="zh-CN" dirty="0"/>
              <a:t>x 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/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dirty="0"/>
              <a:t> 6;              //</a:t>
            </a:r>
            <a:r>
              <a:rPr lang="zh-CN" altLang="zh-CN" dirty="0"/>
              <a:t>相当于 </a:t>
            </a:r>
            <a:r>
              <a:rPr lang="en-US" altLang="zh-CN" dirty="0"/>
              <a:t>x=x</a:t>
            </a:r>
            <a:r>
              <a:rPr lang="en-US" altLang="zh-CN" dirty="0">
                <a:sym typeface="Symbol" pitchFamily="18" charset="2"/>
              </a:rPr>
              <a:t>/6</a:t>
            </a:r>
            <a:endParaRPr lang="en-US" altLang="zh-CN" dirty="0"/>
          </a:p>
          <a:p>
            <a:pPr marL="971550" lvl="1"/>
            <a:r>
              <a:rPr lang="en-US" altLang="zh-CN" dirty="0"/>
              <a:t>x </a:t>
            </a:r>
            <a:r>
              <a:rPr lang="en-US" altLang="zh-CN" dirty="0">
                <a:solidFill>
                  <a:srgbClr val="C00000"/>
                </a:solidFill>
              </a:rPr>
              <a:t>%=</a:t>
            </a:r>
            <a:r>
              <a:rPr lang="en-US" altLang="zh-CN" dirty="0"/>
              <a:t> 3;            //</a:t>
            </a:r>
            <a:r>
              <a:rPr lang="zh-CN" altLang="zh-CN" dirty="0"/>
              <a:t>相当于</a:t>
            </a:r>
            <a:r>
              <a:rPr lang="en-US" altLang="zh-CN" dirty="0"/>
              <a:t>x=x%3    </a:t>
            </a: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4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两个单目运算符：</a:t>
            </a:r>
            <a:r>
              <a:rPr lang="en-US" altLang="zh-CN" dirty="0"/>
              <a:t>++</a:t>
            </a:r>
            <a:r>
              <a:rPr lang="zh-CN" altLang="en-US" dirty="0"/>
              <a:t>与</a:t>
            </a:r>
            <a:r>
              <a:rPr lang="en-US" altLang="zh-CN" dirty="0"/>
              <a:t>--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rgbClr val="7030A0"/>
                    </a:solidFill>
                  </a:rPr>
                  <a:t>++   </a:t>
                </a:r>
              </a:p>
              <a:p>
                <a:pPr lvl="1" indent="0">
                  <a:buNone/>
                </a:pPr>
                <a:r>
                  <a:rPr lang="en-US" altLang="zh-CN" sz="1800" dirty="0"/>
                  <a:t>a++; </a:t>
                </a:r>
                <a:r>
                  <a:rPr lang="en-US" altLang="zh-CN" sz="1800" dirty="0" smtClean="0"/>
                  <a:t> //</a:t>
                </a:r>
                <a:r>
                  <a:rPr lang="zh-CN" altLang="zh-CN" sz="1800" dirty="0" smtClean="0"/>
                  <a:t> </a:t>
                </a:r>
                <a:r>
                  <a:rPr lang="en-US" altLang="zh-CN" sz="1800" dirty="0"/>
                  <a:t>a=a+1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后缀</a:t>
                </a:r>
                <a:r>
                  <a:rPr lang="en-US" altLang="zh-CN" sz="1800" dirty="0" smtClean="0"/>
                  <a:t>++   //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含义：先使用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的值，再将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+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 smtClean="0"/>
                  <a:t>；</a:t>
                </a:r>
                <a:endParaRPr lang="en-US" altLang="zh-CN" sz="1800" dirty="0"/>
              </a:p>
              <a:p>
                <a:pPr lvl="1" indent="0">
                  <a:buNone/>
                </a:pPr>
                <a:r>
                  <a:rPr lang="en-US" altLang="zh-CN" sz="1800" dirty="0"/>
                  <a:t>++a; 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a=a+1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前缀</a:t>
                </a:r>
                <a:r>
                  <a:rPr lang="en-US" altLang="zh-CN" sz="1800" dirty="0" smtClean="0"/>
                  <a:t>++ 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先将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+1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，再使用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+1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后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;</a:t>
                </a:r>
                <a:endParaRPr lang="en-US" altLang="zh-CN" sz="1800" dirty="0">
                  <a:solidFill>
                    <a:srgbClr val="0303DF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rgbClr val="7030A0"/>
                    </a:solidFill>
                  </a:rPr>
                  <a:t>--</a:t>
                </a:r>
              </a:p>
              <a:p>
                <a:pPr lvl="1" indent="0">
                  <a:buNone/>
                </a:pPr>
                <a:r>
                  <a:rPr lang="en-US" altLang="zh-CN" sz="1800" dirty="0"/>
                  <a:t>a--;         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a=a-1;  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后缀</a:t>
                </a:r>
                <a:r>
                  <a:rPr lang="en-US" altLang="zh-CN" sz="1800" dirty="0"/>
                  <a:t>-- </a:t>
                </a:r>
                <a:r>
                  <a:rPr lang="en-US" altLang="zh-CN" sz="1800" dirty="0" smtClean="0"/>
                  <a:t>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含义：先使用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的值，再将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-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；</a:t>
                </a:r>
                <a:endParaRPr lang="en-US" altLang="zh-CN" sz="1800" dirty="0"/>
              </a:p>
              <a:p>
                <a:pPr lvl="1" indent="0">
                  <a:buNone/>
                </a:pPr>
                <a:r>
                  <a:rPr lang="en-US" altLang="zh-CN" sz="1800" dirty="0"/>
                  <a:t>--a;         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a=a-1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前缀</a:t>
                </a:r>
                <a:r>
                  <a:rPr lang="en-US" altLang="zh-CN" sz="1800" dirty="0" smtClean="0"/>
                  <a:t>-- 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含义：先将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-1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，再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-1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后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前缀与后缀</a:t>
                </a:r>
                <a:endParaRPr lang="en-US" altLang="zh-CN" sz="2000" dirty="0" smtClean="0"/>
              </a:p>
              <a:p>
                <a:pPr marL="971550" lvl="1"/>
                <a:r>
                  <a:rPr lang="zh-CN" altLang="en-US" sz="1800" dirty="0" smtClean="0">
                    <a:solidFill>
                      <a:srgbClr val="7030A0"/>
                    </a:solidFill>
                  </a:rPr>
                  <a:t>前缀</a:t>
                </a:r>
                <a:r>
                  <a:rPr lang="zh-CN" altLang="en-US" sz="1800" dirty="0" smtClean="0"/>
                  <a:t>：</a:t>
                </a:r>
                <a:r>
                  <a:rPr lang="en-US" altLang="zh-CN" sz="1800" dirty="0" smtClean="0"/>
                  <a:t>++a </a:t>
                </a:r>
                <a:r>
                  <a:rPr lang="en-US" altLang="zh-CN" sz="1800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先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 smtClean="0"/>
                  <a:t>，后使用</a:t>
                </a:r>
                <a:r>
                  <a:rPr lang="en-US" altLang="zh-CN" sz="1800" dirty="0" smtClean="0"/>
                  <a:t>a</a:t>
                </a:r>
              </a:p>
              <a:p>
                <a:pPr marL="971550" lvl="1"/>
                <a:r>
                  <a:rPr lang="zh-CN" altLang="en-US" sz="1800" dirty="0" smtClean="0">
                    <a:solidFill>
                      <a:srgbClr val="7030A0"/>
                    </a:solidFill>
                  </a:rPr>
                  <a:t>后缀</a:t>
                </a:r>
                <a:r>
                  <a:rPr lang="zh-CN" altLang="en-US" sz="1800" dirty="0" smtClean="0"/>
                  <a:t>：</a:t>
                </a:r>
                <a:r>
                  <a:rPr lang="en-US" altLang="zh-CN" sz="1800" dirty="0" smtClean="0"/>
                  <a:t>a++</a:t>
                </a:r>
                <a:r>
                  <a:rPr lang="en-US" altLang="zh-CN" sz="1800" dirty="0" smtClean="0">
                    <a:sym typeface="Wingdings" panose="05000000000000000000" pitchFamily="2" charset="2"/>
                  </a:rPr>
                  <a:t></a:t>
                </a:r>
                <a:r>
                  <a:rPr lang="zh-CN" altLang="en-US" sz="1800" dirty="0" smtClean="0"/>
                  <a:t>先使用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，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后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注</a:t>
                </a:r>
                <a:r>
                  <a:rPr lang="zh-CN" altLang="en-US" sz="2000" dirty="0" smtClean="0"/>
                  <a:t>：一般只对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整型变量</a:t>
                </a:r>
                <a:r>
                  <a:rPr lang="zh-CN" altLang="en-US" sz="2000" dirty="0" smtClean="0"/>
                  <a:t>、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字符型变量</a:t>
                </a:r>
                <a:r>
                  <a:rPr lang="zh-CN" altLang="en-US" sz="2000" dirty="0" smtClean="0"/>
                  <a:t>施加上述两个操作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8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单目运算符：</a:t>
            </a:r>
            <a:r>
              <a:rPr lang="en-US" altLang="zh-CN" dirty="0"/>
              <a:t>++</a:t>
            </a:r>
            <a:r>
              <a:rPr lang="zh-CN" altLang="en-US" dirty="0"/>
              <a:t>和</a:t>
            </a:r>
            <a:r>
              <a:rPr lang="en-US" altLang="zh-CN" dirty="0"/>
              <a:t>--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58341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前缀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</a:rPr>
              <a:t>与后缀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</a:rPr>
              <a:t>的区别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00CC"/>
                </a:solidFill>
              </a:rPr>
              <a:t>m = n++; 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m=n; n=n+1;  </a:t>
            </a:r>
            <a:r>
              <a:rPr lang="en-US" altLang="zh-CN" sz="1600" dirty="0">
                <a:solidFill>
                  <a:srgbClr val="7030A0"/>
                </a:solidFill>
                <a:sym typeface="Wingdings" panose="05000000000000000000" pitchFamily="2" charset="2"/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先将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的值赋给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，然后将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；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（先使用，后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）</a:t>
            </a:r>
            <a:endParaRPr lang="en-US" altLang="zh-CN" sz="1600" b="1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m = --n;  n=n-1; m=n;  </a:t>
            </a:r>
            <a:r>
              <a:rPr lang="en-US" altLang="zh-CN" sz="16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先将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，然后将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后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的值付给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；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(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先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，后使用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)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006600"/>
                </a:solidFill>
              </a:rPr>
              <a:t>对于单条语句  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++</a:t>
            </a:r>
            <a:r>
              <a:rPr lang="en-US" altLang="zh-CN" sz="1600" b="1" dirty="0" smtClean="0">
                <a:solidFill>
                  <a:srgbClr val="006600"/>
                </a:solidFill>
              </a:rPr>
              <a:t>; </a:t>
            </a:r>
            <a:r>
              <a:rPr lang="zh-CN" altLang="en-US" sz="1600" b="1" dirty="0" smtClean="0">
                <a:solidFill>
                  <a:srgbClr val="006600"/>
                </a:solidFill>
              </a:rPr>
              <a:t>等价于</a:t>
            </a:r>
            <a:r>
              <a:rPr lang="en-US" altLang="zh-CN" sz="1600" b="1" dirty="0" err="1">
                <a:solidFill>
                  <a:srgbClr val="C00000"/>
                </a:solidFill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</a:rPr>
              <a:t>=i+1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;  </a:t>
            </a:r>
            <a:endParaRPr lang="zh-CN" altLang="en-US" sz="16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如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b=a++;       //</a:t>
            </a:r>
            <a:r>
              <a:rPr lang="zh-CN" altLang="en-US" sz="1800" dirty="0" smtClean="0"/>
              <a:t>语句后</a:t>
            </a:r>
            <a:r>
              <a:rPr lang="zh-CN" altLang="en-US" sz="1800" dirty="0"/>
              <a:t>，</a:t>
            </a:r>
            <a:r>
              <a:rPr lang="en-US" altLang="zh-CN" sz="1800" dirty="0"/>
              <a:t>b=5, </a:t>
            </a:r>
            <a:r>
              <a:rPr lang="en-US" altLang="zh-CN" sz="1800" dirty="0" smtClean="0"/>
              <a:t>a=6   </a:t>
            </a:r>
            <a:r>
              <a:rPr lang="en-US" altLang="zh-CN" sz="1800" dirty="0" smtClean="0">
                <a:solidFill>
                  <a:srgbClr val="7030A0"/>
                </a:solidFill>
              </a:rPr>
              <a:t>//</a:t>
            </a:r>
            <a:r>
              <a:rPr lang="zh-CN" altLang="en-US" sz="1800" dirty="0" smtClean="0">
                <a:solidFill>
                  <a:srgbClr val="7030A0"/>
                </a:solidFill>
              </a:rPr>
              <a:t>先使用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>
                <a:solidFill>
                  <a:srgbClr val="7030A0"/>
                </a:solidFill>
              </a:rPr>
              <a:t>的值，再将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>
                <a:solidFill>
                  <a:srgbClr val="7030A0"/>
                </a:solidFill>
              </a:rPr>
              <a:t>的值</a:t>
            </a:r>
            <a:r>
              <a:rPr lang="en-US" altLang="zh-CN" sz="1800" dirty="0" smtClean="0">
                <a:solidFill>
                  <a:srgbClr val="7030A0"/>
                </a:solidFill>
              </a:rPr>
              <a:t>+1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b=++a;       //</a:t>
            </a:r>
            <a:r>
              <a:rPr lang="zh-CN" altLang="en-US" sz="1800" dirty="0" smtClean="0"/>
              <a:t>语句后</a:t>
            </a:r>
            <a:r>
              <a:rPr lang="zh-CN" altLang="en-US" sz="1800" dirty="0"/>
              <a:t>，</a:t>
            </a:r>
            <a:r>
              <a:rPr lang="en-US" altLang="zh-CN" sz="1800" dirty="0"/>
              <a:t>b=6, </a:t>
            </a:r>
            <a:r>
              <a:rPr lang="en-US" altLang="zh-CN" sz="1800" dirty="0" smtClean="0"/>
              <a:t>a=6   </a:t>
            </a:r>
            <a:r>
              <a:rPr lang="en-US" altLang="zh-CN" sz="1800" dirty="0">
                <a:solidFill>
                  <a:srgbClr val="7030A0"/>
                </a:solidFill>
              </a:rPr>
              <a:t>//</a:t>
            </a:r>
            <a:r>
              <a:rPr lang="zh-CN" altLang="en-US" sz="1800" dirty="0" smtClean="0">
                <a:solidFill>
                  <a:srgbClr val="7030A0"/>
                </a:solidFill>
              </a:rPr>
              <a:t>先</a:t>
            </a:r>
            <a:r>
              <a:rPr lang="zh-CN" altLang="en-US" sz="1800" dirty="0">
                <a:solidFill>
                  <a:srgbClr val="7030A0"/>
                </a:solidFill>
              </a:rPr>
              <a:t>将</a:t>
            </a:r>
            <a:r>
              <a:rPr lang="en-US" altLang="zh-CN" sz="18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rgbClr val="7030A0"/>
                </a:solidFill>
              </a:rPr>
              <a:t>的值</a:t>
            </a:r>
            <a:r>
              <a:rPr lang="en-US" altLang="zh-CN" sz="1800" dirty="0">
                <a:solidFill>
                  <a:srgbClr val="7030A0"/>
                </a:solidFill>
              </a:rPr>
              <a:t>+</a:t>
            </a:r>
            <a:r>
              <a:rPr lang="en-US" altLang="zh-CN" sz="1800" dirty="0" smtClean="0">
                <a:solidFill>
                  <a:srgbClr val="7030A0"/>
                </a:solidFill>
              </a:rPr>
              <a:t>1</a:t>
            </a:r>
            <a:r>
              <a:rPr lang="zh-CN" altLang="en-US" sz="1800" dirty="0" smtClean="0">
                <a:solidFill>
                  <a:srgbClr val="7030A0"/>
                </a:solidFill>
              </a:rPr>
              <a:t>，再使用</a:t>
            </a:r>
            <a:r>
              <a:rPr lang="en-US" altLang="zh-CN" sz="18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rgbClr val="7030A0"/>
                </a:solidFill>
              </a:rPr>
              <a:t>的</a:t>
            </a:r>
            <a:r>
              <a:rPr lang="zh-CN" altLang="en-US" sz="1800" dirty="0" smtClean="0">
                <a:solidFill>
                  <a:srgbClr val="7030A0"/>
                </a:solidFill>
              </a:rPr>
              <a:t>值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b=a--;       //</a:t>
            </a:r>
            <a:r>
              <a:rPr lang="zh-CN" altLang="en-US" sz="1800" dirty="0"/>
              <a:t>语句执行后，</a:t>
            </a:r>
            <a:r>
              <a:rPr lang="en-US" altLang="zh-CN" sz="1800" dirty="0"/>
              <a:t>b=5, a=4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b=--a;       //</a:t>
            </a:r>
            <a:r>
              <a:rPr lang="zh-CN" altLang="en-US" sz="1800" dirty="0"/>
              <a:t>语句执行后，</a:t>
            </a:r>
            <a:r>
              <a:rPr lang="en-US" altLang="zh-CN" sz="1800" dirty="0"/>
              <a:t>b=4, </a:t>
            </a:r>
            <a:r>
              <a:rPr lang="en-US" altLang="zh-CN" sz="1800" dirty="0" smtClean="0"/>
              <a:t>a=4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不要写晦涩的语句，如何理解</a:t>
            </a:r>
            <a:r>
              <a:rPr lang="en-US" altLang="zh-CN" sz="2000" dirty="0">
                <a:solidFill>
                  <a:srgbClr val="0000CC"/>
                </a:solidFill>
              </a:rPr>
              <a:t>i+++j</a:t>
            </a:r>
            <a:r>
              <a:rPr lang="en-US" altLang="zh-CN" sz="2000" dirty="0">
                <a:solidFill>
                  <a:srgbClr val="000000"/>
                </a:solidFill>
              </a:rPr>
              <a:t>? </a:t>
            </a:r>
            <a:r>
              <a:rPr lang="zh-CN" altLang="en-US" sz="2000" dirty="0" smtClean="0">
                <a:solidFill>
                  <a:srgbClr val="000000"/>
                </a:solidFill>
              </a:rPr>
              <a:t>是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(i++)+j</a:t>
            </a:r>
            <a:r>
              <a:rPr lang="zh-CN" altLang="en-US" sz="2000" dirty="0">
                <a:solidFill>
                  <a:srgbClr val="000000"/>
                </a:solidFill>
              </a:rPr>
              <a:t>，还是</a:t>
            </a:r>
            <a:r>
              <a:rPr lang="en-US" altLang="zh-CN" sz="2000" dirty="0">
                <a:solidFill>
                  <a:srgbClr val="000000"/>
                </a:solidFill>
              </a:rPr>
              <a:t>i+(++j)?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强烈推荐：用</a:t>
            </a:r>
            <a:r>
              <a:rPr lang="en-US" altLang="zh-CN" sz="2000" b="1" dirty="0">
                <a:solidFill>
                  <a:srgbClr val="FF0000"/>
                </a:solidFill>
              </a:rPr>
              <a:t>( )</a:t>
            </a:r>
            <a:r>
              <a:rPr lang="zh-CN" altLang="en-US" sz="2000" b="1" dirty="0">
                <a:solidFill>
                  <a:srgbClr val="FF0000"/>
                </a:solidFill>
              </a:rPr>
              <a:t>对执行顺序加以限制；</a:t>
            </a:r>
          </a:p>
        </p:txBody>
      </p:sp>
    </p:spTree>
    <p:extLst>
      <p:ext uri="{BB962C8B-B14F-4D97-AF65-F5344CB8AC3E}">
        <p14:creationId xmlns:p14="http://schemas.microsoft.com/office/powerpoint/2010/main" val="17995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459420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单目运算符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++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的优先级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7030A0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 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相同字节长度</a:t>
            </a:r>
            <a:r>
              <a:rPr lang="zh-CN" altLang="en-US" dirty="0"/>
              <a:t>变量之间的赋值及类型转换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 smtClean="0">
                    <a:solidFill>
                      <a:srgbClr val="7030A0"/>
                    </a:solidFill>
                  </a:rPr>
                  <a:t>有符号整数</a:t>
                </a:r>
                <a:r>
                  <a:rPr lang="zh-CN" altLang="en-US" b="1" dirty="0" smtClean="0"/>
                  <a:t>与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无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符号整数</a:t>
                </a:r>
                <a:r>
                  <a:rPr lang="zh-CN" altLang="en-US" b="1" dirty="0" smtClean="0"/>
                  <a:t>之间的赋值</a:t>
                </a:r>
                <a:endParaRPr lang="en-US" altLang="zh-CN" b="1" dirty="0" smtClean="0"/>
              </a:p>
              <a:p>
                <a:pPr marL="971550" lvl="1"/>
                <a:r>
                  <a:rPr lang="zh-CN" altLang="en-US" b="1" dirty="0">
                    <a:solidFill>
                      <a:srgbClr val="C00000"/>
                    </a:solidFill>
                  </a:rPr>
                  <a:t>复制机器数（即补码），然后</a:t>
                </a:r>
                <a:r>
                  <a:rPr lang="zh-CN" altLang="en-US" b="1" u="sng" dirty="0">
                    <a:solidFill>
                      <a:srgbClr val="C00000"/>
                    </a:solidFill>
                  </a:rPr>
                  <a:t>按相应的数据类型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解释该机器数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如</a:t>
                </a:r>
                <a:endParaRPr lang="en-US" altLang="zh-CN" dirty="0" smtClean="0"/>
              </a:p>
              <a:p>
                <a:pPr marL="971550" lvl="1"/>
                <a:r>
                  <a:rPr lang="en-US" altLang="zh-CN" dirty="0" err="1">
                    <a:solidFill>
                      <a:srgbClr val="0000CC"/>
                    </a:solidFill>
                  </a:rPr>
                  <a:t>int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 a= -1, unsigned u=a;   //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均为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4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字节</a:t>
                </a:r>
                <a:endParaRPr lang="en-US" altLang="zh-CN" dirty="0">
                  <a:solidFill>
                    <a:srgbClr val="0000CC"/>
                  </a:solidFill>
                </a:endParaRPr>
              </a:p>
              <a:p>
                <a:pPr marL="1200150" lvl="2">
                  <a:lnSpc>
                    <a:spcPct val="100000"/>
                  </a:lnSpc>
                </a:pPr>
                <a:r>
                  <a:rPr lang="en-US" altLang="zh-CN" sz="1600" dirty="0" smtClean="0"/>
                  <a:t>a</a:t>
                </a:r>
                <a:r>
                  <a:rPr lang="zh-CN" altLang="en-US" sz="1600" dirty="0"/>
                  <a:t>的机器数是</a:t>
                </a:r>
                <a:r>
                  <a:rPr lang="en-US" altLang="zh-CN" sz="1600" dirty="0"/>
                  <a:t>0xFFFFFFFF</a:t>
                </a:r>
                <a:r>
                  <a:rPr lang="zh-CN" altLang="en-US" sz="1600" dirty="0"/>
                  <a:t>， 则赋值语句</a:t>
                </a:r>
                <a:r>
                  <a:rPr lang="en-US" altLang="zh-CN" sz="1600" dirty="0"/>
                  <a:t>u=a</a:t>
                </a:r>
                <a:r>
                  <a:rPr lang="zh-CN" altLang="en-US" sz="1600" dirty="0"/>
                  <a:t>就是将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的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机器数复制</a:t>
                </a:r>
                <a:r>
                  <a:rPr lang="zh-CN" altLang="en-US" sz="1600" dirty="0"/>
                  <a:t>给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，则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的机器数也是</a:t>
                </a:r>
                <a:r>
                  <a:rPr lang="en-US" altLang="zh-CN" sz="1600" dirty="0"/>
                  <a:t>0xFFFFFFFF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600" dirty="0"/>
                  <a:t>将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按无符号数解释成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 4294967295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unsigned u=0xFFFFFFFF;  int a=u; </a:t>
                </a:r>
              </a:p>
              <a:p>
                <a:pPr marL="1200150" lvl="2">
                  <a:lnSpc>
                    <a:spcPct val="100000"/>
                  </a:lnSpc>
                </a:pPr>
                <a:r>
                  <a:rPr lang="en-US" altLang="zh-CN" sz="1800" dirty="0"/>
                  <a:t>u</a:t>
                </a:r>
                <a:r>
                  <a:rPr lang="zh-CN" altLang="en-US" sz="1800" dirty="0"/>
                  <a:t>的机器数是</a:t>
                </a:r>
                <a:r>
                  <a:rPr lang="en-US" altLang="zh-CN" sz="1800" dirty="0"/>
                  <a:t>0xFFFFFFFF</a:t>
                </a:r>
                <a:r>
                  <a:rPr lang="zh-CN" altLang="en-US" sz="1800" dirty="0"/>
                  <a:t>， 则</a:t>
                </a:r>
                <a:r>
                  <a:rPr lang="en-US" altLang="zh-CN" sz="1800" dirty="0"/>
                  <a:t>a=u</a:t>
                </a:r>
                <a:r>
                  <a:rPr lang="zh-CN" altLang="en-US" sz="1800" dirty="0"/>
                  <a:t>就是将</a:t>
                </a:r>
                <a:r>
                  <a:rPr lang="en-US" altLang="zh-CN" sz="1800" dirty="0"/>
                  <a:t>u</a:t>
                </a:r>
                <a:r>
                  <a:rPr lang="zh-CN" altLang="en-US" sz="1800" dirty="0"/>
                  <a:t>的机器数复制给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的机器数也是</a:t>
                </a:r>
                <a:r>
                  <a:rPr lang="en-US" altLang="zh-CN" sz="1800" dirty="0"/>
                  <a:t>0xFFFFFFFF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/>
                  <a:t>将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按有符号数解释成</a:t>
                </a:r>
                <a:r>
                  <a:rPr lang="en-US" altLang="zh-CN" sz="1800" dirty="0"/>
                  <a:t>-1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 r="-3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2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赋值运算与类型转换：</a:t>
            </a:r>
            <a:r>
              <a:rPr lang="zh-CN" altLang="en-US" dirty="0">
                <a:solidFill>
                  <a:srgbClr val="0303DF"/>
                </a:solidFill>
              </a:rPr>
              <a:t>有符号整数</a:t>
            </a:r>
            <a:r>
              <a:rPr lang="en-US" altLang="zh-CN" dirty="0">
                <a:solidFill>
                  <a:srgbClr val="0303DF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303DF"/>
                </a:solidFill>
                <a:sym typeface="Wingdings" panose="05000000000000000000" pitchFamily="2" charset="2"/>
              </a:rPr>
              <a:t>无符号整数</a:t>
            </a:r>
            <a:endParaRPr lang="zh-CN" altLang="en-US" dirty="0">
              <a:solidFill>
                <a:srgbClr val="0303D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非</a:t>
            </a:r>
            <a:r>
              <a:rPr lang="en-US" altLang="zh-CN" dirty="0">
                <a:solidFill>
                  <a:srgbClr val="C00000"/>
                </a:solidFill>
              </a:rPr>
              <a:t>unsigned </a:t>
            </a:r>
            <a:r>
              <a:rPr lang="zh-CN" altLang="zh-CN" dirty="0">
                <a:solidFill>
                  <a:srgbClr val="006600"/>
                </a:solidFill>
              </a:rPr>
              <a:t>型</a:t>
            </a:r>
            <a:r>
              <a:rPr lang="zh-CN" altLang="en-US" dirty="0">
                <a:solidFill>
                  <a:srgbClr val="006600"/>
                </a:solidFill>
              </a:rPr>
              <a:t>数据</a:t>
            </a:r>
            <a:r>
              <a:rPr lang="en-US" altLang="zh-CN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zh-CN" b="1" dirty="0">
                <a:solidFill>
                  <a:srgbClr val="006600"/>
                </a:solidFill>
                <a:sym typeface="Symbol" pitchFamily="18" charset="2"/>
              </a:rPr>
              <a:t>长度相同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unsigned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型数据</a:t>
            </a:r>
            <a:endParaRPr lang="en-US" altLang="zh-CN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0000CC"/>
                </a:solidFill>
                <a:sym typeface="Symbol" pitchFamily="18" charset="2"/>
              </a:rPr>
              <a:t>复制机器数</a:t>
            </a:r>
            <a:r>
              <a:rPr lang="zh-CN" altLang="zh-CN" b="1" dirty="0">
                <a:solidFill>
                  <a:srgbClr val="0000CC"/>
                </a:solidFill>
                <a:sym typeface="Symbol" pitchFamily="18" charset="2"/>
              </a:rPr>
              <a:t>(包括符号位)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（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将机内表示，即补码形式原样传送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）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将有符号数的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补码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表示解释为一个无符号数；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1;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;</a:t>
            </a:r>
            <a:r>
              <a:rPr lang="en-US" altLang="zh-CN" sz="1800" dirty="0">
                <a:sym typeface="Symbol" pitchFamily="18" charset="2"/>
              </a:rPr>
              <a:t>  </a:t>
            </a: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%u,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>
                <a:sym typeface="Symbol" pitchFamily="18" charset="2"/>
              </a:rPr>
              <a:t>X\n”,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//b=1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en-US" altLang="zh-CN" sz="1800" dirty="0">
                <a:sym typeface="Symbol" pitchFamily="18" charset="2"/>
              </a:rPr>
              <a:t>0x0001</a:t>
            </a: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 -1;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;</a:t>
            </a:r>
            <a:r>
              <a:rPr lang="en-US" altLang="zh-CN" sz="1800" dirty="0">
                <a:sym typeface="Symbol" pitchFamily="18" charset="2"/>
              </a:rPr>
              <a:t>  </a:t>
            </a: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%u,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>
                <a:sym typeface="Symbol" pitchFamily="18" charset="2"/>
              </a:rPr>
              <a:t>X\n”,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//b=0xFFFF</a:t>
            </a:r>
            <a:r>
              <a:rPr lang="zh-CN" altLang="en-US" sz="1800" dirty="0">
                <a:sym typeface="Symbol" pitchFamily="18" charset="2"/>
              </a:rPr>
              <a:t>，视为无符号数的最大值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0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赋值运算与类型转换：</a:t>
            </a:r>
            <a:r>
              <a:rPr lang="zh-CN" altLang="en-US" dirty="0">
                <a:solidFill>
                  <a:srgbClr val="0303DF"/>
                </a:solidFill>
              </a:rPr>
              <a:t>无符号整数</a:t>
            </a:r>
            <a:r>
              <a:rPr lang="en-US" altLang="zh-CN" dirty="0">
                <a:solidFill>
                  <a:srgbClr val="0303DF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303DF"/>
                </a:solidFill>
                <a:sym typeface="Wingdings" panose="05000000000000000000" pitchFamily="2" charset="2"/>
              </a:rPr>
              <a:t>有符号</a:t>
            </a:r>
            <a:r>
              <a:rPr lang="zh-CN" altLang="en-US" dirty="0">
                <a:solidFill>
                  <a:srgbClr val="0303DF"/>
                </a:solidFill>
              </a:rPr>
              <a:t>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unsigned </a:t>
            </a:r>
            <a:r>
              <a:rPr lang="zh-CN" altLang="zh-CN" dirty="0">
                <a:solidFill>
                  <a:srgbClr val="006600"/>
                </a:solidFill>
              </a:rPr>
              <a:t>型</a:t>
            </a:r>
            <a:r>
              <a:rPr lang="zh-CN" altLang="zh-CN" dirty="0">
                <a:sym typeface="Symbol" pitchFamily="18" charset="2"/>
              </a:rPr>
              <a:t></a:t>
            </a:r>
            <a:r>
              <a:rPr lang="zh-CN" altLang="zh-CN" b="1" dirty="0">
                <a:solidFill>
                  <a:srgbClr val="006600"/>
                </a:solidFill>
                <a:sym typeface="Symbol" pitchFamily="18" charset="2"/>
              </a:rPr>
              <a:t>长度相同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非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unsigned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型数据</a:t>
            </a:r>
            <a:endParaRPr lang="en-US" altLang="zh-CN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复制机器数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;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（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将机内表示，即补码形式原样传送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）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int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类型的数据将原来的无符号数解释为有符号数；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=0x</a:t>
            </a:r>
            <a:r>
              <a:rPr lang="en-US" altLang="zh-CN" sz="1800" dirty="0">
                <a:sym typeface="Symbol" pitchFamily="18" charset="2"/>
              </a:rPr>
              <a:t>7</a:t>
            </a:r>
            <a:r>
              <a:rPr lang="pl-PL" altLang="zh-CN" sz="1800" dirty="0">
                <a:sym typeface="Symbol" pitchFamily="18" charset="2"/>
              </a:rPr>
              <a:t>2345678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b=a;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%d,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>
                <a:sym typeface="Symbol" pitchFamily="18" charset="2"/>
              </a:rPr>
              <a:t>X\n”,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</a:t>
            </a:r>
            <a:r>
              <a:rPr lang="pl-PL" altLang="zh-CN" sz="1800" dirty="0">
                <a:sym typeface="Symbol" pitchFamily="18" charset="2"/>
              </a:rPr>
              <a:t>0x</a:t>
            </a:r>
            <a:r>
              <a:rPr lang="en-US" altLang="zh-CN" sz="1800" dirty="0">
                <a:sym typeface="Symbol" pitchFamily="18" charset="2"/>
              </a:rPr>
              <a:t>7</a:t>
            </a:r>
            <a:r>
              <a:rPr lang="pl-PL" altLang="zh-CN" sz="1800" dirty="0">
                <a:sym typeface="Symbol" pitchFamily="18" charset="2"/>
              </a:rPr>
              <a:t>2345678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zh-CN" altLang="en-US" sz="1800" dirty="0">
                <a:solidFill>
                  <a:srgbClr val="0000CC"/>
                </a:solidFill>
                <a:sym typeface="Symbol" pitchFamily="18" charset="2"/>
              </a:rPr>
              <a:t>视为一个正整数</a:t>
            </a:r>
            <a:endParaRPr lang="en-US" altLang="zh-CN" sz="1800" dirty="0">
              <a:solidFill>
                <a:srgbClr val="0000CC"/>
              </a:solidFill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u=0x</a:t>
            </a:r>
            <a:r>
              <a:rPr lang="en-US" altLang="zh-CN" sz="1800" dirty="0">
                <a:sym typeface="Symbol" pitchFamily="18" charset="2"/>
              </a:rPr>
              <a:t>8</a:t>
            </a:r>
            <a:r>
              <a:rPr lang="pl-PL" altLang="zh-CN" sz="1800" dirty="0">
                <a:sym typeface="Symbol" pitchFamily="18" charset="2"/>
              </a:rPr>
              <a:t>2345678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i=u;</a:t>
            </a:r>
            <a:r>
              <a:rPr lang="en-US" altLang="zh-CN" sz="1800" dirty="0">
                <a:sym typeface="Symbol" pitchFamily="18" charset="2"/>
              </a:rPr>
              <a:t>   //i</a:t>
            </a:r>
            <a:r>
              <a:rPr lang="zh-CN" altLang="en-US" sz="1800" dirty="0">
                <a:sym typeface="Symbol" pitchFamily="18" charset="2"/>
              </a:rPr>
              <a:t>为负数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%d,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>
                <a:sym typeface="Symbol" pitchFamily="18" charset="2"/>
              </a:rPr>
              <a:t>X\n”,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//b=0x8</a:t>
            </a:r>
            <a:r>
              <a:rPr lang="pl-PL" altLang="zh-CN" sz="1800" dirty="0">
                <a:sym typeface="Symbol" pitchFamily="18" charset="2"/>
              </a:rPr>
              <a:t>2345678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zh-CN" altLang="en-US" sz="1800" dirty="0">
                <a:solidFill>
                  <a:srgbClr val="0000CC"/>
                </a:solidFill>
                <a:sym typeface="Symbol" pitchFamily="18" charset="2"/>
              </a:rPr>
              <a:t>视为一个负整数</a:t>
            </a:r>
            <a:endParaRPr lang="en-US" altLang="zh-CN" sz="1800" dirty="0">
              <a:solidFill>
                <a:srgbClr val="0000CC"/>
              </a:solidFill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unsigned  u=0x</a:t>
            </a:r>
            <a:r>
              <a:rPr lang="en-US" altLang="zh-CN" dirty="0">
                <a:sym typeface="Symbol" pitchFamily="18" charset="2"/>
              </a:rPr>
              <a:t>FFFFFFFF;</a:t>
            </a: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int i=u;</a:t>
            </a:r>
            <a:r>
              <a:rPr lang="en-US" altLang="zh-CN" dirty="0">
                <a:sym typeface="Symbol" pitchFamily="18" charset="2"/>
              </a:rPr>
              <a:t>   //</a:t>
            </a:r>
            <a:r>
              <a:rPr lang="en-US" altLang="zh-CN" dirty="0" err="1">
                <a:sym typeface="Symbol" pitchFamily="18" charset="2"/>
              </a:rPr>
              <a:t>i</a:t>
            </a:r>
            <a:r>
              <a:rPr lang="zh-CN" altLang="en-US" dirty="0">
                <a:sym typeface="Symbol" pitchFamily="18" charset="2"/>
              </a:rPr>
              <a:t>为负数</a:t>
            </a:r>
            <a:endParaRPr lang="pl-PL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printf(“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=</a:t>
            </a:r>
            <a:r>
              <a:rPr lang="en-US" altLang="zh-CN" dirty="0">
                <a:sym typeface="Symbol" pitchFamily="18" charset="2"/>
              </a:rPr>
              <a:t>%d, </a:t>
            </a:r>
            <a:r>
              <a:rPr lang="pl-PL" altLang="zh-CN" dirty="0">
                <a:sym typeface="Symbol" pitchFamily="18" charset="2"/>
              </a:rPr>
              <a:t>%</a:t>
            </a:r>
            <a:r>
              <a:rPr lang="en-US" altLang="zh-CN" dirty="0">
                <a:sym typeface="Symbol" pitchFamily="18" charset="2"/>
              </a:rPr>
              <a:t>08</a:t>
            </a:r>
            <a:r>
              <a:rPr lang="pl-PL" altLang="zh-CN" dirty="0">
                <a:sym typeface="Symbol" pitchFamily="18" charset="2"/>
              </a:rPr>
              <a:t>X\n”,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,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);</a:t>
            </a:r>
            <a:r>
              <a:rPr lang="en-US" altLang="zh-CN" dirty="0">
                <a:sym typeface="Symbol" pitchFamily="18" charset="2"/>
              </a:rPr>
              <a:t>  //b=0xFFFFFFFF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视为一个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-1</a:t>
            </a:r>
          </a:p>
          <a:p>
            <a:pPr marL="1371600" lvl="3" indent="0">
              <a:buNone/>
            </a:pPr>
            <a:endParaRPr lang="en-US" altLang="zh-CN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赋值运算与类型转换：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整形数据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303DF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dirty="0">
                    <a:solidFill>
                      <a:srgbClr val="0303DF"/>
                    </a:solidFill>
                  </a:rPr>
                  <a:t>浮点数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682" y="1082251"/>
            <a:ext cx="8603673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7030A0"/>
                </a:solidFill>
              </a:rPr>
              <a:t>浮点数</a:t>
            </a:r>
            <a:r>
              <a:rPr lang="en-US" altLang="zh-CN" sz="2000" dirty="0"/>
              <a:t>(</a:t>
            </a:r>
            <a:r>
              <a:rPr lang="zh-CN" altLang="en-US" sz="2000" dirty="0"/>
              <a:t>无论单</a:t>
            </a:r>
            <a:r>
              <a:rPr lang="en-US" altLang="zh-CN" sz="2000" dirty="0"/>
              <a:t>,</a:t>
            </a:r>
            <a:r>
              <a:rPr lang="zh-CN" altLang="en-US" sz="2000" dirty="0"/>
              <a:t>双精度</a:t>
            </a:r>
            <a:r>
              <a:rPr lang="en-US" altLang="zh-CN" sz="2000" dirty="0"/>
              <a:t>)</a:t>
            </a:r>
            <a:r>
              <a:rPr lang="zh-CN" altLang="en-US" sz="2000" dirty="0"/>
              <a:t>赋给</a:t>
            </a:r>
            <a:r>
              <a:rPr lang="zh-CN" altLang="en-US" sz="2000" dirty="0">
                <a:solidFill>
                  <a:srgbClr val="7030A0"/>
                </a:solidFill>
              </a:rPr>
              <a:t>整型变量</a:t>
            </a:r>
            <a:r>
              <a:rPr lang="zh-CN" altLang="en-US" sz="2000" dirty="0"/>
              <a:t>时</a:t>
            </a:r>
            <a:r>
              <a:rPr lang="en-US" altLang="zh-CN" sz="2000" dirty="0"/>
              <a:t>,</a:t>
            </a:r>
            <a:r>
              <a:rPr lang="zh-CN" altLang="en-US" sz="2000" dirty="0"/>
              <a:t>舍弃小数，</a:t>
            </a:r>
            <a:r>
              <a:rPr lang="zh-CN" altLang="en-US" sz="2000" b="1" dirty="0">
                <a:solidFill>
                  <a:srgbClr val="C00000"/>
                </a:solidFill>
              </a:rPr>
              <a:t>仅保留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整数（取整）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浮点</a:t>
            </a:r>
            <a:r>
              <a:rPr lang="zh-CN" altLang="en-US" sz="1800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1800" dirty="0">
                <a:solidFill>
                  <a:srgbClr val="006600"/>
                </a:solidFill>
                <a:sym typeface="Wingdings" panose="05000000000000000000" pitchFamily="2" charset="2"/>
              </a:rPr>
              <a:t>整数：舍弃小数，取整；</a:t>
            </a:r>
            <a:endParaRPr lang="en-US" altLang="zh-CN" sz="1800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800" dirty="0">
                <a:sym typeface="Wingdings" panose="05000000000000000000" pitchFamily="2" charset="2"/>
              </a:rPr>
              <a:t>如：</a:t>
            </a:r>
            <a:r>
              <a:rPr lang="en-US" altLang="zh-CN" sz="1800" dirty="0">
                <a:sym typeface="Wingdings" panose="05000000000000000000" pitchFamily="2" charset="2"/>
              </a:rPr>
              <a:t>float f=12.34; int a=f;  //a</a:t>
            </a:r>
            <a:r>
              <a:rPr lang="zh-CN" altLang="en-US" sz="1800" dirty="0">
                <a:sym typeface="Wingdings" panose="05000000000000000000" pitchFamily="2" charset="2"/>
              </a:rPr>
              <a:t>的值是</a:t>
            </a:r>
            <a:r>
              <a:rPr lang="en-US" altLang="zh-CN" sz="1800" dirty="0">
                <a:sym typeface="Wingdings" panose="05000000000000000000" pitchFamily="2" charset="2"/>
              </a:rPr>
              <a:t>12</a:t>
            </a:r>
            <a:r>
              <a:rPr lang="zh-CN" altLang="en-US" sz="1800" dirty="0">
                <a:sym typeface="Wingdings" panose="05000000000000000000" pitchFamily="2" charset="2"/>
              </a:rPr>
              <a:t>，按整型格式；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整型数据</a:t>
            </a:r>
            <a:r>
              <a:rPr lang="zh-CN" altLang="en-US" sz="2000" dirty="0"/>
              <a:t>赋给</a:t>
            </a:r>
            <a:r>
              <a:rPr lang="zh-CN" altLang="en-US" sz="2000" dirty="0">
                <a:solidFill>
                  <a:srgbClr val="7030A0"/>
                </a:solidFill>
              </a:rPr>
              <a:t>浮点型变量</a:t>
            </a:r>
            <a:r>
              <a:rPr lang="en-US" altLang="zh-CN" sz="2000" dirty="0"/>
              <a:t>,</a:t>
            </a:r>
            <a:r>
              <a:rPr lang="zh-CN" altLang="en-US" sz="2000" dirty="0"/>
              <a:t>数值</a:t>
            </a:r>
            <a:r>
              <a:rPr lang="zh-CN" altLang="en-US" sz="2000" dirty="0" smtClean="0"/>
              <a:t>不受影响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但</a:t>
            </a:r>
            <a:r>
              <a:rPr lang="zh-CN" altLang="en-US" sz="2000" u="sng" dirty="0" smtClean="0">
                <a:solidFill>
                  <a:srgbClr val="0000CC"/>
                </a:solidFill>
              </a:rPr>
              <a:t>改变了数据类型</a:t>
            </a:r>
            <a:r>
              <a:rPr lang="zh-CN" altLang="en-US" sz="2000" dirty="0" smtClean="0"/>
              <a:t>，因此</a:t>
            </a:r>
            <a:r>
              <a:rPr lang="zh-CN" altLang="en-US" sz="2000" dirty="0" smtClean="0">
                <a:solidFill>
                  <a:srgbClr val="C00000"/>
                </a:solidFill>
              </a:rPr>
              <a:t>按</a:t>
            </a:r>
            <a:r>
              <a:rPr lang="zh-CN" altLang="en-US" sz="2000" dirty="0">
                <a:solidFill>
                  <a:srgbClr val="C00000"/>
                </a:solidFill>
              </a:rPr>
              <a:t>浮点数格式存储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整数</a:t>
            </a:r>
            <a:r>
              <a:rPr lang="zh-CN" altLang="en-US" sz="1800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1800" dirty="0">
                <a:solidFill>
                  <a:srgbClr val="006600"/>
                </a:solidFill>
                <a:sym typeface="Wingdings" panose="05000000000000000000" pitchFamily="2" charset="2"/>
              </a:rPr>
              <a:t>浮点：转换成浮点形式；</a:t>
            </a:r>
            <a:endParaRPr lang="en-US" altLang="zh-CN" sz="1800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800" dirty="0">
                <a:sym typeface="Wingdings" panose="05000000000000000000" pitchFamily="2" charset="2"/>
              </a:rPr>
              <a:t>如：</a:t>
            </a:r>
            <a:r>
              <a:rPr lang="en-US" altLang="zh-CN" sz="1800" dirty="0">
                <a:sym typeface="Wingdings" panose="05000000000000000000" pitchFamily="2" charset="2"/>
              </a:rPr>
              <a:t>int a=5; float f=a;  //a</a:t>
            </a:r>
            <a:r>
              <a:rPr lang="zh-CN" altLang="en-US" sz="1800" dirty="0">
                <a:sym typeface="Wingdings" panose="05000000000000000000" pitchFamily="2" charset="2"/>
              </a:rPr>
              <a:t>的值是</a:t>
            </a:r>
            <a:r>
              <a:rPr lang="en-US" altLang="zh-CN" sz="1800" dirty="0">
                <a:sym typeface="Wingdings" panose="05000000000000000000" pitchFamily="2" charset="2"/>
              </a:rPr>
              <a:t>5.0,</a:t>
            </a:r>
            <a:r>
              <a:rPr lang="zh-CN" altLang="en-US" sz="1800" dirty="0">
                <a:sym typeface="Wingdings" panose="05000000000000000000" pitchFamily="2" charset="2"/>
              </a:rPr>
              <a:t>按浮点型格式存储；</a:t>
            </a:r>
            <a:endParaRPr lang="en-US" altLang="zh-CN" sz="18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05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&#10;IEEE 754单精度浮点数格式中，尾数23位（加上小数左边隐含的一个1是24位），原码表示；阶码8位，移码表示（偏移值为127）；&#10;&#10;能表示的最大正整数的真值为：（小数点后23个1）&#10;+𝟏.𝟏𝟏𝟏…𝟏𝟏𝟏× 𝟐 𝟏𝟐𝟕 = 𝟏+𝟏− 𝟐 −𝟐𝟑  × 𝟐 𝟏𝟐𝟕 = 𝟐− 𝟐 −𝟐𝟑  × 𝟐 𝟏𝟐𝟕 &#10;= 𝟐 𝟏𝟐𝟖 − 𝟐 𝟏𝟎𝟒 ,&#10;即D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D。&#10;− 32767的真值对应的二进制形式为 −(𝟏𝟓个𝟏)；&#10;short x= − 32767对应的补码为：1000 0000 0000 0001；&#10;解释成无符号整数y为32769。&#10;无符号短整数(2字节)的表示范围：0~  𝟐 𝟏𝟔 −𝟏=𝟔𝟓𝟓𝟑𝟓&#10;&#10;注：short x的最小值为 −𝟐 𝟏𝟓 =−𝟑𝟐𝟕𝟔𝟖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  <p:tag name="PROBLEMHASREMARK" val="True"/>
  <p:tag name="PROBLEMREMARK" val="A,C&#10;int转换成float时若过尾数超过24位，会损失精度；&#10;这里i的值比较小，A成立；&#10;&#10;f含有小数，转换成int型小数丢弃，B不成立；&#10;&#10;float转换成double数据没有损失，C成立；&#10;&#10;(d+f)运算时，需要对阶，对阶后f为0，(d+f)仍为d，D不成立。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IEEE 754单精度浮点数格式中，尾数23位（加上小数左边隐含的一个1是24位），原码表示；阶码8位，移码表示（偏移值为127）；&#10;X= − 8.25= − 1000.01&#10;= − 1.000 01× 𝟐 𝟑 ，&#10;采用IEEE 754格式表示：&#10;数符为1；&#10;阶码8位移码：127+3=130；&#10;尾数23位原码：0.0000100…000，&#10;即− 8.25的机器数是：1100 0001 0000 0100 0000 0000 0000 0000=C104 000H&#10;故选A&#1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D。&#10;&#10;注意运算时短整型y被强制转换为int型，且高位2字节采用符号位扩展填充，结果是整型。&#10;short y=-9，短整型y被强制转换为int型，高位字节采用符号位扩展成：FFFFFFF7H。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53cd865050490">
  <a:themeElements>
    <a:clrScheme name="53cd865050490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53cd865050490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5050490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08PWBG">
  <a:themeElements>
    <a:clrScheme name="A000120150601A08PWBG 1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B8650A"/>
      </a:accent1>
      <a:accent2>
        <a:srgbClr val="D37051"/>
      </a:accent2>
      <a:accent3>
        <a:srgbClr val="FFFFFF"/>
      </a:accent3>
      <a:accent4>
        <a:srgbClr val="404040"/>
      </a:accent4>
      <a:accent5>
        <a:srgbClr val="D8B8AA"/>
      </a:accent5>
      <a:accent6>
        <a:srgbClr val="BF6549"/>
      </a:accent6>
      <a:hlink>
        <a:srgbClr val="92D050"/>
      </a:hlink>
      <a:folHlink>
        <a:srgbClr val="AFB2B4"/>
      </a:folHlink>
    </a:clrScheme>
    <a:fontScheme name="A000120150601A08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601A08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B8650A"/>
        </a:accent1>
        <a:accent2>
          <a:srgbClr val="D37051"/>
        </a:accent2>
        <a:accent3>
          <a:srgbClr val="FFFFFF"/>
        </a:accent3>
        <a:accent4>
          <a:srgbClr val="404040"/>
        </a:accent4>
        <a:accent5>
          <a:srgbClr val="D8B8AA"/>
        </a:accent5>
        <a:accent6>
          <a:srgbClr val="BF6549"/>
        </a:accent6>
        <a:hlink>
          <a:srgbClr val="92D05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50204A05PWBG">
  <a:themeElements>
    <a:clrScheme name="A000120150204A05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FFB549"/>
      </a:accent1>
      <a:accent2>
        <a:srgbClr val="ED8E2F"/>
      </a:accent2>
      <a:accent3>
        <a:srgbClr val="B6B6B6"/>
      </a:accent3>
      <a:accent4>
        <a:srgbClr val="DADADA"/>
      </a:accent4>
      <a:accent5>
        <a:srgbClr val="FFD7B1"/>
      </a:accent5>
      <a:accent6>
        <a:srgbClr val="D7802A"/>
      </a:accent6>
      <a:hlink>
        <a:srgbClr val="00B0F0"/>
      </a:hlink>
      <a:folHlink>
        <a:srgbClr val="AFB2B4"/>
      </a:folHlink>
    </a:clrScheme>
    <a:fontScheme name="A000120150204A05PWBG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204A05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FFB549"/>
        </a:accent1>
        <a:accent2>
          <a:srgbClr val="ED8E2F"/>
        </a:accent2>
        <a:accent3>
          <a:srgbClr val="B6B6B6"/>
        </a:accent3>
        <a:accent4>
          <a:srgbClr val="DADADA"/>
        </a:accent4>
        <a:accent5>
          <a:srgbClr val="FFD7B1"/>
        </a:accent5>
        <a:accent6>
          <a:srgbClr val="D7802A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50306A04PWBG">
  <a:themeElements>
    <a:clrScheme name="A000120150306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47B6E7"/>
      </a:accent1>
      <a:accent2>
        <a:srgbClr val="628EE3"/>
      </a:accent2>
      <a:accent3>
        <a:srgbClr val="FFFFFF"/>
      </a:accent3>
      <a:accent4>
        <a:srgbClr val="505050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306A04PWBG">
      <a:majorFont>
        <a:latin typeface="Times New Roman"/>
        <a:ea typeface="华文中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306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505050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336699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rgbClr val="00B0F0">
                <a:tint val="66000"/>
                <a:satMod val="160000"/>
              </a:srgbClr>
            </a:gs>
            <a:gs pos="50000">
              <a:srgbClr val="00B0F0">
                <a:tint val="44500"/>
                <a:satMod val="160000"/>
              </a:srgbClr>
            </a:gs>
            <a:gs pos="100000">
              <a:srgbClr val="00B0F0">
                <a:tint val="23500"/>
                <a:satMod val="160000"/>
              </a:srgbClr>
            </a:gs>
          </a:gsLst>
          <a:lin ang="13500000" scaled="1"/>
          <a:tileRect/>
        </a:gradFill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13060</TotalTime>
  <Words>22526</Words>
  <Application>Microsoft Office PowerPoint</Application>
  <PresentationFormat>全屏显示(4:3)</PresentationFormat>
  <Paragraphs>2042</Paragraphs>
  <Slides>152</Slides>
  <Notes>6</Notes>
  <HiddenSlides>44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152</vt:i4>
      </vt:variant>
    </vt:vector>
  </HeadingPairs>
  <TitlesOfParts>
    <vt:vector size="175" baseType="lpstr">
      <vt:lpstr>Microsoft Yahei</vt:lpstr>
      <vt:lpstr>Monotype Sorts</vt:lpstr>
      <vt:lpstr>黑体</vt:lpstr>
      <vt:lpstr>华文细黑</vt:lpstr>
      <vt:lpstr>华文中宋</vt:lpstr>
      <vt:lpstr>楷体_GB2312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Symbol</vt:lpstr>
      <vt:lpstr>Times New Roman</vt:lpstr>
      <vt:lpstr>Verdana</vt:lpstr>
      <vt:lpstr>Wingdings</vt:lpstr>
      <vt:lpstr>Wingdings 2</vt:lpstr>
      <vt:lpstr>53cd865050490</vt:lpstr>
      <vt:lpstr>A000120150601A08PWBG</vt:lpstr>
      <vt:lpstr>A000120150204A05PWBG</vt:lpstr>
      <vt:lpstr>A000120150306A04PWBG</vt:lpstr>
      <vt:lpstr>1_默认设计模板</vt:lpstr>
      <vt:lpstr>计算导论与程序设计</vt:lpstr>
      <vt:lpstr>3  变量、代数与计算机解题</vt:lpstr>
      <vt:lpstr>3.1 C/C++程序的基本结构</vt:lpstr>
      <vt:lpstr>程序注释</vt:lpstr>
      <vt:lpstr>C++程序代码(.cpp)</vt:lpstr>
      <vt:lpstr>C程序代码（.c）</vt:lpstr>
      <vt:lpstr>C/C++程序的基本结构</vt:lpstr>
      <vt:lpstr>程序说明与预编译命令</vt:lpstr>
      <vt:lpstr>主函数main()</vt:lpstr>
      <vt:lpstr>声明部分</vt:lpstr>
      <vt:lpstr>执行部分</vt:lpstr>
      <vt:lpstr>执行部分</vt:lpstr>
      <vt:lpstr>3.2 变量与数据类型</vt:lpstr>
      <vt:lpstr>常量</vt:lpstr>
      <vt:lpstr>3.2.1 变量的基本概念</vt:lpstr>
      <vt:lpstr>变量的使用</vt:lpstr>
      <vt:lpstr>3.2.2 变量的数据类型</vt:lpstr>
      <vt:lpstr>基本数据类型—整型</vt:lpstr>
      <vt:lpstr>基本数据类型—整型数据</vt:lpstr>
      <vt:lpstr>整型变量的定义与使用</vt:lpstr>
      <vt:lpstr>整型数据常量</vt:lpstr>
      <vt:lpstr>#include &lt;stdio.h&gt; int  main（）  {        int a,b,c,d;         /*指定ａ、ｂ、ｃ、ｄ为整型变量*/        unsigned ｕ；   /*指定ｕ为无符号整型变量*/        a=12; b= -24; u=10；        c=a+b;         d=a+u;          printf（”a+b=%d, a+u=%d\n”, c,d);        return 0;  ｝</vt:lpstr>
      <vt:lpstr>PowerPoint 演示文稿</vt:lpstr>
      <vt:lpstr>#include &lt;stdio.h&gt; #include &lt;math.h&gt; int  main（）  {        int a= -pow(2,31);   //-2^31=0x80 00 00 00 = -2147483648        //a=- 2147483648  //将-2147483648 化成二进制的补码形式存储到变量a的4个字节中        //a= 0x80000000;  //直接将16进制数作为机器数存储到变量a的4个字节中                                       //利用16进制输出也是输出整型变量的机器数        int b=1;                 unsigned u=a+b;   //硬件按无符号数相加：0x80 00 00 00+1= 0x80 00 00 01         printf（”u= %d, %u, 0x%X\n”, u,u,u);           return 0;  ｝</vt:lpstr>
      <vt:lpstr>#include &lt;stdio.h&gt; #include &lt;math.h&gt; int  main（）  {        int a= -1;         printf（”a= %X，a=%d\n”, a,a);    //输出什么？       return 0;  ｝</vt:lpstr>
      <vt:lpstr>#include &lt;stdio.h&gt; #include &lt;math.h&gt; int  main（）  {        unsigned u= -1; //不建议这样使用，这里只为说明赋值过程        printf（”u= %X，u=%u\n”, u,u);    //输出什么？       return 0;  ｝</vt:lpstr>
      <vt:lpstr>#include &lt;stdio.h&gt; #include &lt;math.h&gt; int  main（）  {        int a= -1;   //将-1转换成补码存储到变量a的4字节存储空间中        int b=a;             unsigned u=a;         printf（”a= %X  b=%X, u=%X\n”, a,b,u);    //输出什么？       return 0;  ｝</vt:lpstr>
      <vt:lpstr>基本数据类型—整型数据所占用的字节数</vt:lpstr>
      <vt:lpstr>基本数据类型—整型数据所占用的字节数</vt:lpstr>
      <vt:lpstr>课后练习：测试类型所分配的字节数</vt:lpstr>
      <vt:lpstr>自学：整型数据—进阶-表示范围</vt:lpstr>
      <vt:lpstr>#include &lt;stdio.h&gt; int  main()  {     short a,b;      a=32767;    //短整型有符号，2个字节，范围:〖-2〗^15~+(2^15-1)     b=a+1;     printf(“%hd,%hd\n”,a,b);   //h—half，用于输出short类型数据     //注：%hd,%hu,%ho,%hX与%d,%u,%o, %X有时差别很大（自己测试）     return 0； }</vt:lpstr>
      <vt:lpstr>整型数据的溢出</vt:lpstr>
      <vt:lpstr>几种常量类型的数据表示方法（0,0x,L,LL）</vt:lpstr>
      <vt:lpstr>整形数据的输出—后面还要介绍</vt:lpstr>
      <vt:lpstr>整形数据的输入--后面还要介绍</vt:lpstr>
      <vt:lpstr>基本数据类型--浮点型（实型）数据</vt:lpstr>
      <vt:lpstr>基本数据类型--浮点型（实型）数据</vt:lpstr>
      <vt:lpstr>基本数据类型--浮点数常量</vt:lpstr>
      <vt:lpstr>#include &lt;stdio.h&gt; int main() {     float a,b;  a = 1234567.89e5;  b = a + 20 ;  printf("a=%f\n",a);  printf("b=%f\n",b);  printf("b=%e\n",b);  printf("b=%E\n",b);  printf("b=%g\n",b);  printf("b=%G\n",b); } </vt:lpstr>
      <vt:lpstr>回顾：浮点数的机器数（机内表示形式）</vt:lpstr>
      <vt:lpstr>课后练习：测试浮点数的精度</vt:lpstr>
      <vt:lpstr>浮点型数据的输出</vt:lpstr>
      <vt:lpstr>PowerPoint 演示文稿</vt:lpstr>
      <vt:lpstr>PowerPoint 演示文稿</vt:lpstr>
      <vt:lpstr>进阶：浮点数的进一步讨论</vt:lpstr>
      <vt:lpstr>浮点数的机内存贮形式（IEEE 754标准）</vt:lpstr>
      <vt:lpstr>PowerPoint 演示文稿</vt:lpstr>
      <vt:lpstr>自学：基本数据类型—规格化形式的精度与表示范围</vt:lpstr>
      <vt:lpstr>自学：浮点数的机内存贮形式（IEEE 754标准）</vt:lpstr>
      <vt:lpstr>自学：浮点数的机内存贮形式（IEEE 754标准）</vt:lpstr>
      <vt:lpstr>自学：浮点数的机内存贮形式（IEEE 754标准）</vt:lpstr>
      <vt:lpstr>自学：浮点数的机内存贮形式        （IEEE 754标准，以单精度为例）</vt:lpstr>
      <vt:lpstr>自学：关于数的表示范围</vt:lpstr>
      <vt:lpstr>自学：单精度浮点数的精度（IEEE 754标准）</vt:lpstr>
      <vt:lpstr>自学：单精度浮点数的表示范围（IEEE 754标准）</vt:lpstr>
      <vt:lpstr>自学：双精度浮点数的精度（IEEE 754标准）</vt:lpstr>
      <vt:lpstr>自学：双精度浮点数的表示范围（IEEE 754标准）</vt:lpstr>
      <vt:lpstr>PowerPoint 演示文稿</vt:lpstr>
      <vt:lpstr>PowerPoint 演示文稿</vt:lpstr>
      <vt:lpstr>课后练习：测试浮点数类型所分配的字节数</vt:lpstr>
      <vt:lpstr>两点说明</vt:lpstr>
      <vt:lpstr>课后练习：比较+1与+1.0的机内表示</vt:lpstr>
      <vt:lpstr>课后练习：比较-1与-1.0的机内表示</vt:lpstr>
      <vt:lpstr>课后练习：查看浮点数的机内表示</vt:lpstr>
      <vt:lpstr>自学：输出浮点数的机器数：p计数法 （%a）</vt:lpstr>
      <vt:lpstr>自学：输出浮点数的机器数：p计数法 （%a）</vt:lpstr>
      <vt:lpstr>课后练习</vt:lpstr>
      <vt:lpstr>基本数据类型—字符型数据 </vt:lpstr>
      <vt:lpstr>ASCII码表</vt:lpstr>
      <vt:lpstr>字符型变量与字符型数据</vt:lpstr>
      <vt:lpstr>字符数据的两种解读形式</vt:lpstr>
      <vt:lpstr>课后练习：测试字符的值</vt:lpstr>
      <vt:lpstr>字符型数据的理解与使用</vt:lpstr>
      <vt:lpstr>PowerPoint 演示文稿</vt:lpstr>
      <vt:lpstr>课后练习：测试转义符</vt:lpstr>
      <vt:lpstr>#include &lt;stdio.h&gt; int main() {      char c1,c2;      c1=97;   //相当于 c1= ‘a’ ;      c2=98;   //相当于 c2= ‘b’;      printf(“%c %c\n”,c1,c2);      printf(“%d %d\n”,c1,c2);      return 0; ｝      </vt:lpstr>
      <vt:lpstr>#include &lt;stdio.h&gt; int  main() {      char c1,c2；      c1=’a’;     //ASCII ‘a’ =0x61=97, ‘A’=0x41=65,  ‘A’+32=’a’=  ‘A’+0x20      c2=’b’;      c1=c1-32;    // ‘a’-‘A’=32=0x20;      c2=c2-32;      printf(“％c ％c″，c1,c2）；      return 0;     ｝</vt:lpstr>
      <vt:lpstr>非基本数据类型</vt:lpstr>
      <vt:lpstr>3.3 定义变量和赋初值</vt:lpstr>
      <vt:lpstr>变量的定义和内存地址的关系</vt:lpstr>
      <vt:lpstr>获取变量的内存单元地址</vt:lpstr>
      <vt:lpstr>3.4  变量赋值</vt:lpstr>
      <vt:lpstr>变量赋初始化（赋初值）</vt:lpstr>
      <vt:lpstr>变量初始化（赋初值） </vt:lpstr>
      <vt:lpstr>变量赋值的特点</vt:lpstr>
      <vt:lpstr>对变量的赋值过程是“覆盖”过程</vt:lpstr>
      <vt:lpstr>赋值运算与算术运算</vt:lpstr>
      <vt:lpstr>赋值运算与算术运算的优先级</vt:lpstr>
      <vt:lpstr>PowerPoint 演示文稿</vt:lpstr>
      <vt:lpstr>赋值运算与算术运算</vt:lpstr>
      <vt:lpstr>将二目算术运算符构成复合运算符</vt:lpstr>
      <vt:lpstr>两个单目运算符：++与--</vt:lpstr>
      <vt:lpstr>单目运算符：++和--</vt:lpstr>
      <vt:lpstr>PowerPoint 演示文稿</vt:lpstr>
      <vt:lpstr>相同字节长度变量之间的赋值及类型转换</vt:lpstr>
      <vt:lpstr>赋值运算与类型转换：有符号整数无符号整数</vt:lpstr>
      <vt:lpstr>赋值运算与类型转换：无符号整数有符号整数</vt:lpstr>
      <vt:lpstr>赋值运算与类型转换：整形数据↔浮点数</vt:lpstr>
      <vt:lpstr>不同字节长度变量之间的赋值</vt:lpstr>
      <vt:lpstr>不同字节长度无符号数变量之间的赋值</vt:lpstr>
      <vt:lpstr>不同字节长度变量之间的赋值</vt:lpstr>
      <vt:lpstr>不同字节长度有符号数之间的赋值</vt:lpstr>
      <vt:lpstr>关于有符号数的符号位扩展</vt:lpstr>
      <vt:lpstr>关于符号位扩展</vt:lpstr>
      <vt:lpstr>关于数据的截取（长字节短字节）</vt:lpstr>
      <vt:lpstr>关于有符号数的符号位扩展</vt:lpstr>
      <vt:lpstr>不同字节长度变量之间的赋值</vt:lpstr>
      <vt:lpstr>不同字节长度变量之间的赋值</vt:lpstr>
      <vt:lpstr>PowerPoint 演示文稿</vt:lpstr>
      <vt:lpstr>不同字节长度变量之间的赋值</vt:lpstr>
      <vt:lpstr>不同字节长度变量之间的赋值</vt:lpstr>
      <vt:lpstr>不同字节长度变量之间的赋值</vt:lpstr>
      <vt:lpstr>不同字节长度变量之间的赋值</vt:lpstr>
      <vt:lpstr>各类数值型数据间的混合运算</vt:lpstr>
      <vt:lpstr>自学：混合运算（受编译器影响）</vt:lpstr>
      <vt:lpstr>自学：有符号数与无符号数之间的混合运算</vt:lpstr>
      <vt:lpstr>类型强制转换</vt:lpstr>
      <vt:lpstr>类型强制转换</vt:lpstr>
      <vt:lpstr>小结：不同类型之间的赋值与类型转换</vt:lpstr>
      <vt:lpstr>PowerPoint 演示文稿</vt:lpstr>
      <vt:lpstr>PowerPoint 演示文稿</vt:lpstr>
      <vt:lpstr>PowerPoint 演示文稿</vt:lpstr>
      <vt:lpstr>3.5 指针和指针变量</vt:lpstr>
      <vt:lpstr>定义一个指针变量</vt:lpstr>
      <vt:lpstr>指针变量的定义</vt:lpstr>
      <vt:lpstr>地址运算符 &amp;</vt:lpstr>
      <vt:lpstr>指针运算符  *</vt:lpstr>
      <vt:lpstr>指针变量的赋值—指针要指向确切的变量地址</vt:lpstr>
      <vt:lpstr>防止指针成为“野指针”或“游离指针”</vt:lpstr>
      <vt:lpstr>指针变量的赋值—指针要指向同类型的变量地址</vt:lpstr>
      <vt:lpstr>自学：定义指针变量时基类型的作用</vt:lpstr>
      <vt:lpstr>自学：定义指针基类型的作用—系统对*p的解释</vt:lpstr>
      <vt:lpstr>自学：定义指针基类型的作用—系统对p++的解释</vt:lpstr>
      <vt:lpstr>指针的应用</vt:lpstr>
      <vt:lpstr>自学：运算符“＆”与“*”的组合： ＆* 与 *&amp;</vt:lpstr>
      <vt:lpstr>课后练习：测试指针变量及其占用的字节数</vt:lpstr>
      <vt:lpstr>指针之间的类型强制转换</vt:lpstr>
      <vt:lpstr>指针变量的强制类型转换：比较+1与+1.0的机器数</vt:lpstr>
      <vt:lpstr>自学：大端、小端存储模式测试</vt:lpstr>
      <vt:lpstr>自学： 测试大端、小端存储模式测试—另一种方式</vt:lpstr>
      <vt:lpstr>void指针类型</vt:lpstr>
      <vt:lpstr>用typedef自定义数据类型</vt:lpstr>
      <vt:lpstr>用typedef自定义数据类型</vt:lpstr>
      <vt:lpstr>用typedef定义无符号长长整型</vt:lpstr>
      <vt:lpstr>课后练习：用typedef定义类型的方法</vt:lpstr>
      <vt:lpstr>课后练习：用typedef定义长长整型类型LLint</vt:lpstr>
      <vt:lpstr>课后练习：用typedef定义无符号字符型类型uchar</vt:lpstr>
      <vt:lpstr>课后练习：数据类型  size_t  &amp; ssize_t</vt:lpstr>
      <vt:lpstr>主要内容</vt:lpstr>
      <vt:lpstr>主要内容</vt:lpstr>
      <vt:lpstr>Any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han</cp:lastModifiedBy>
  <cp:revision>3249</cp:revision>
  <dcterms:created xsi:type="dcterms:W3CDTF">2013-01-25T01:44:00Z</dcterms:created>
  <dcterms:modified xsi:type="dcterms:W3CDTF">2022-06-13T08:44:31Z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